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33"/>
  </p:notesMasterIdLst>
  <p:sldIdLst>
    <p:sldId id="256" r:id="rId2"/>
    <p:sldId id="257" r:id="rId3"/>
    <p:sldId id="270" r:id="rId4"/>
    <p:sldId id="276" r:id="rId5"/>
    <p:sldId id="277" r:id="rId6"/>
    <p:sldId id="278" r:id="rId7"/>
    <p:sldId id="279" r:id="rId8"/>
    <p:sldId id="261" r:id="rId9"/>
    <p:sldId id="280" r:id="rId10"/>
    <p:sldId id="281" r:id="rId11"/>
    <p:sldId id="282" r:id="rId12"/>
    <p:sldId id="284" r:id="rId13"/>
    <p:sldId id="285" r:id="rId14"/>
    <p:sldId id="299" r:id="rId15"/>
    <p:sldId id="300" r:id="rId16"/>
    <p:sldId id="266" r:id="rId17"/>
    <p:sldId id="267" r:id="rId18"/>
    <p:sldId id="287" r:id="rId19"/>
    <p:sldId id="298" r:id="rId20"/>
    <p:sldId id="268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301" r:id="rId30"/>
    <p:sldId id="302" r:id="rId31"/>
    <p:sldId id="297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EAA-428F-96A2-846E9BA5012D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EAA-428F-96A2-846E9BA5012D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EAA-428F-96A2-846E9BA5012D}"/>
              </c:ext>
            </c:extLst>
          </c:dPt>
          <c:dPt>
            <c:idx val="3"/>
            <c:bubble3D val="0"/>
            <c:spPr>
              <a:pattFill prst="ltUpDiag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4"/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EAA-428F-96A2-846E9BA5012D}"/>
              </c:ext>
            </c:extLst>
          </c:dPt>
          <c:dPt>
            <c:idx val="4"/>
            <c:bubble3D val="0"/>
            <c:spPr>
              <a:pattFill prst="ltUpDiag">
                <a:fgClr>
                  <a:schemeClr val="accent5"/>
                </a:fgClr>
                <a:bgClr>
                  <a:schemeClr val="accent5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5"/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CEAA-428F-96A2-846E9BA5012D}"/>
              </c:ext>
            </c:extLst>
          </c:dPt>
          <c:dPt>
            <c:idx val="5"/>
            <c:bubble3D val="0"/>
            <c:spPr>
              <a:pattFill prst="ltUpDiag">
                <a:fgClr>
                  <a:schemeClr val="accent6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6"/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CEAA-428F-96A2-846E9BA5012D}"/>
              </c:ext>
            </c:extLst>
          </c:dPt>
          <c:dPt>
            <c:idx val="6"/>
            <c:bubble3D val="0"/>
            <c:spPr>
              <a:pattFill prst="ltUpDiag">
                <a:fgClr>
                  <a:schemeClr val="accent1">
                    <a:lumMod val="60000"/>
                  </a:schemeClr>
                </a:fgClr>
                <a:bgClr>
                  <a:schemeClr val="accent1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>
                    <a:lumMod val="60000"/>
                  </a:scheme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CEAA-428F-96A2-846E9BA5012D}"/>
              </c:ext>
            </c:extLst>
          </c:dPt>
          <c:dPt>
            <c:idx val="7"/>
            <c:bubble3D val="0"/>
            <c:spPr>
              <a:pattFill prst="ltUpDiag">
                <a:fgClr>
                  <a:schemeClr val="accent2">
                    <a:lumMod val="60000"/>
                  </a:schemeClr>
                </a:fgClr>
                <a:bgClr>
                  <a:schemeClr val="accent2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>
                    <a:lumMod val="60000"/>
                  </a:scheme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CEAA-428F-96A2-846E9BA5012D}"/>
              </c:ext>
            </c:extLst>
          </c:dPt>
          <c:dPt>
            <c:idx val="8"/>
            <c:bubble3D val="0"/>
            <c:spPr>
              <a:pattFill prst="ltUpDiag">
                <a:fgClr>
                  <a:schemeClr val="accent3">
                    <a:lumMod val="60000"/>
                  </a:schemeClr>
                </a:fgClr>
                <a:bgClr>
                  <a:schemeClr val="accent3">
                    <a:lumMod val="60000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>
                    <a:lumMod val="60000"/>
                  </a:scheme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CEAA-428F-96A2-846E9BA5012D}"/>
              </c:ext>
            </c:extLst>
          </c:dPt>
          <c:dLbls>
            <c:dLbl>
              <c:idx val="0"/>
              <c:layout>
                <c:manualLayout>
                  <c:x val="1.0928220893338517E-2"/>
                  <c:y val="-0.244718385211500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A03DD4C-A04B-4B1A-8C73-B0FEB77C94C3}" type="CATEGORYNAME">
                      <a:rPr lang="en-US" smtClean="0"/>
                      <a:pPr>
                        <a:defRPr sz="1800"/>
                      </a:pPr>
                      <a:t>[RUBRIKENNAME]</a:t>
                    </a:fld>
                    <a:r>
                      <a:rPr lang="en-US" baseline="0" dirty="0" smtClean="0"/>
                      <a:t> </a:t>
                    </a:r>
                    <a:fld id="{C3EBF7B3-F6B7-45F6-8619-BF128A1511F3}" type="VALUE">
                      <a:rPr lang="en-US" baseline="0" smtClean="0"/>
                      <a:pPr>
                        <a:defRPr sz="1800"/>
                      </a:pPr>
                      <a:t>[WERT]</a:t>
                    </a:fld>
                    <a:r>
                      <a:rPr lang="en-US" baseline="0" dirty="0" smtClean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CEAA-428F-96A2-846E9BA5012D}"/>
                </c:ext>
                <c:ext xmlns:c15="http://schemas.microsoft.com/office/drawing/2012/chart" uri="{CE6537A1-D6FC-4f65-9D91-7224C49458BB}">
                  <c15:layout>
                    <c:manualLayout>
                      <c:w val="0.29104102460013193"/>
                      <c:h val="0.1000039662950076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0.2022491795523253"/>
                  <c:y val="-0.1526033101115105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r"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139C46C-A022-4AA9-A368-49F97A9A31CB}" type="CATEGORYNAME">
                      <a:rPr lang="en-US" smtClean="0"/>
                      <a:pPr algn="r">
                        <a:defRPr sz="1800"/>
                      </a:pPr>
                      <a:t>[RUBRIKENNAME]</a:t>
                    </a:fld>
                    <a:r>
                      <a:rPr lang="en-US" baseline="0" dirty="0" smtClean="0"/>
                      <a:t> </a:t>
                    </a:r>
                    <a:fld id="{D76ADF50-47AC-40C1-86B5-221394917B64}" type="VALUE">
                      <a:rPr lang="en-US" baseline="0" smtClean="0"/>
                      <a:pPr algn="r">
                        <a:defRPr sz="1800"/>
                      </a:pPr>
                      <a:t>[WERT]</a:t>
                    </a:fld>
                    <a:r>
                      <a:rPr lang="en-US" baseline="0" dirty="0" smtClean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r"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EAA-428F-96A2-846E9BA5012D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0.18918047126071985"/>
                  <c:y val="-8.905473579988196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r"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 smtClean="0"/>
                      <a:t>power plants </a:t>
                    </a:r>
                    <a:fld id="{CF12A220-7A3F-4B05-9010-8EF9615723F7}" type="VALUE">
                      <a:rPr lang="en-US" baseline="0" smtClean="0"/>
                      <a:pPr algn="r">
                        <a:defRPr sz="1800"/>
                      </a:pPr>
                      <a:t>[WERT]</a:t>
                    </a:fld>
                    <a:r>
                      <a:rPr lang="en-US" baseline="0" dirty="0" smtClean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r"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EAA-428F-96A2-846E9BA5012D}"/>
                </c:ext>
                <c:ext xmlns:c15="http://schemas.microsoft.com/office/drawing/2012/chart" uri="{CE6537A1-D6FC-4f65-9D91-7224C49458BB}">
                  <c15:layout>
                    <c:manualLayout>
                      <c:w val="0.183077123357722"/>
                      <c:h val="6.8629470100377038E-2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.10850262024227562"/>
                  <c:y val="-3.623991737862410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r"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A64B614-9D3A-4B46-89B3-E2978DA3A91D}" type="CATEGORYNAME">
                      <a:rPr lang="en-GB" smtClean="0"/>
                      <a:pPr algn="r">
                        <a:defRPr sz="1800"/>
                      </a:pPr>
                      <a:t>[RUBRIKENNAME]</a:t>
                    </a:fld>
                    <a:r>
                      <a:rPr lang="en-GB" baseline="0" dirty="0" smtClean="0"/>
                      <a:t> </a:t>
                    </a:r>
                    <a:fld id="{FD3E465C-EC56-43E2-9E90-A8BEBCA8F261}" type="VALUE">
                      <a:rPr lang="en-GB" baseline="0" smtClean="0"/>
                      <a:pPr algn="r">
                        <a:defRPr sz="1800"/>
                      </a:pPr>
                      <a:t>[WERT]</a:t>
                    </a:fld>
                    <a:r>
                      <a:rPr lang="en-GB" baseline="0" dirty="0" smtClean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r"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CEAA-428F-96A2-846E9BA5012D}"/>
                </c:ext>
                <c:ext xmlns:c15="http://schemas.microsoft.com/office/drawing/2012/chart" uri="{CE6537A1-D6FC-4f65-9D91-7224C49458BB}">
                  <c15:layout>
                    <c:manualLayout>
                      <c:w val="0.26791803809061582"/>
                      <c:h val="8.0082857471300936E-2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4.2776912257832943E-2"/>
                  <c:y val="2.426733633526630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r"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15D395F-F5AE-47EB-BDCA-D52842D551D9}" type="CATEGORYNAME">
                      <a:rPr lang="en-US" smtClean="0"/>
                      <a:pPr algn="r">
                        <a:defRPr sz="1800"/>
                      </a:pPr>
                      <a:t>[RUBRIKENNAME]</a:t>
                    </a:fld>
                    <a:r>
                      <a:rPr lang="en-US" baseline="0" dirty="0" smtClean="0"/>
                      <a:t> </a:t>
                    </a:r>
                    <a:fld id="{FE2B6C87-CC48-4B5D-A0FD-BB935DFDA2C1}" type="VALUE">
                      <a:rPr lang="en-US" baseline="0" smtClean="0"/>
                      <a:pPr algn="r">
                        <a:defRPr sz="1800"/>
                      </a:pPr>
                      <a:t>[WERT]</a:t>
                    </a:fld>
                    <a:r>
                      <a:rPr lang="en-US" baseline="0" dirty="0" smtClean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r"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CEAA-428F-96A2-846E9BA5012D}"/>
                </c:ext>
                <c:ext xmlns:c15="http://schemas.microsoft.com/office/drawing/2012/chart" uri="{CE6537A1-D6FC-4f65-9D91-7224C49458BB}">
                  <c15:layout>
                    <c:manualLayout>
                      <c:w val="0.33647705681998985"/>
                      <c:h val="7.7436212514794586E-2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5"/>
              <c:layout>
                <c:manualLayout>
                  <c:x val="-0.13635460238407013"/>
                  <c:y val="-2.2214165140838311E-2"/>
                </c:manualLayout>
              </c:layout>
              <c:tx>
                <c:rich>
                  <a:bodyPr/>
                  <a:lstStyle/>
                  <a:p>
                    <a:fld id="{072E0A09-BCAF-4CF7-949C-C98C8E83461D}" type="CATEGORYNAME">
                      <a:rPr lang="en-US" smtClean="0"/>
                      <a:pPr/>
                      <a:t>[RUBRIKENNAME]</a:t>
                    </a:fld>
                    <a:r>
                      <a:rPr lang="en-US" baseline="0" dirty="0" smtClean="0"/>
                      <a:t> </a:t>
                    </a:r>
                    <a:fld id="{B735BF0F-8C77-421A-A369-5DB6AB485712}" type="VALUE">
                      <a:rPr lang="en-US" baseline="0" smtClean="0"/>
                      <a:pPr/>
                      <a:t>[WERT]</a:t>
                    </a:fld>
                    <a:r>
                      <a:rPr lang="en-US" baseline="0" dirty="0" smtClean="0"/>
                      <a:t>,0%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CEAA-428F-96A2-846E9BA5012D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6"/>
              <c:layout>
                <c:manualLayout>
                  <c:x val="-1.9499679918126712E-2"/>
                  <c:y val="-4.837866039640453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EFBE87E-79E0-4B49-96B0-B9E004D9EA92}" type="CATEGORYNAME">
                      <a:rPr lang="en-US" smtClean="0"/>
                      <a:pPr>
                        <a:defRPr sz="1800"/>
                      </a:pPr>
                      <a:t>[RUBRIKENNAME]</a:t>
                    </a:fld>
                    <a:r>
                      <a:rPr lang="en-US" baseline="0" dirty="0" smtClean="0"/>
                      <a:t> </a:t>
                    </a:r>
                    <a:fld id="{E425AF11-09E9-49F7-9911-30CED1E26336}" type="VALUE">
                      <a:rPr lang="en-US" baseline="0" smtClean="0"/>
                      <a:pPr>
                        <a:defRPr sz="1800"/>
                      </a:pPr>
                      <a:t>[WERT]</a:t>
                    </a:fld>
                    <a:r>
                      <a:rPr lang="en-US" baseline="0" dirty="0" smtClean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CEAA-428F-96A2-846E9BA5012D}"/>
                </c:ext>
                <c:ext xmlns:c15="http://schemas.microsoft.com/office/drawing/2012/chart" uri="{CE6537A1-D6FC-4f65-9D91-7224C49458BB}">
                  <c15:layout>
                    <c:manualLayout>
                      <c:w val="0.24781164061554584"/>
                      <c:h val="0.14269205663152201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7"/>
              <c:layout>
                <c:manualLayout>
                  <c:x val="-9.6856122485827409E-2"/>
                  <c:y val="1.5636837962059363E-2"/>
                </c:manualLayout>
              </c:layout>
              <c:tx>
                <c:rich>
                  <a:bodyPr/>
                  <a:lstStyle/>
                  <a:p>
                    <a:fld id="{031D1855-1F91-4C61-B00F-F83E8A31873A}" type="CATEGORYNAME">
                      <a:rPr lang="en-US" smtClean="0"/>
                      <a:pPr/>
                      <a:t>[RUBRIKENNAME]</a:t>
                    </a:fld>
                    <a:r>
                      <a:rPr lang="en-US" baseline="0" dirty="0" smtClean="0"/>
                      <a:t> </a:t>
                    </a:r>
                    <a:fld id="{E42D9CF2-DBE3-40D4-8861-3970D7879B37}" type="VALUE">
                      <a:rPr lang="en-US" baseline="0" smtClean="0"/>
                      <a:pPr/>
                      <a:t>[WERT]</a:t>
                    </a:fld>
                    <a:r>
                      <a:rPr lang="en-US" baseline="0" dirty="0" smtClean="0"/>
                      <a:t>,0%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CEAA-428F-96A2-846E9BA5012D}"/>
                </c:ext>
                <c:ext xmlns:c15="http://schemas.microsoft.com/office/drawing/2012/chart" uri="{CE6537A1-D6FC-4f65-9D91-7224C49458BB}">
                  <c15:layout>
                    <c:manualLayout>
                      <c:w val="0.23426345287987774"/>
                      <c:h val="7.0435349055248703E-2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8"/>
              <c:layout>
                <c:manualLayout>
                  <c:x val="-2.9000921488028738E-2"/>
                  <c:y val="-1.4785115915946452E-2"/>
                </c:manualLayout>
              </c:layout>
              <c:tx>
                <c:rich>
                  <a:bodyPr/>
                  <a:lstStyle/>
                  <a:p>
                    <a:fld id="{B5EEE489-71C9-4A4E-850D-B3A6D74810C0}" type="CATEGORYNAME">
                      <a:rPr lang="en-US" smtClean="0"/>
                      <a:pPr/>
                      <a:t>[RUBRIKENNAME]</a:t>
                    </a:fld>
                    <a:r>
                      <a:rPr lang="en-US" baseline="0" smtClean="0"/>
                      <a:t> </a:t>
                    </a:r>
                    <a:fld id="{0CFB8345-426D-445B-9003-77773C7DF37C}" type="VALUE">
                      <a:rPr lang="en-US" baseline="0" smtClean="0"/>
                      <a:pPr/>
                      <a:t>[WERT]</a:t>
                    </a:fld>
                    <a:r>
                      <a:rPr lang="en-US" baseline="0" smtClean="0"/>
                      <a:t>,0%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11-CEAA-428F-96A2-846E9BA5012D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Tabelle1!$A$1:$A$9</c:f>
              <c:strCache>
                <c:ptCount val="9"/>
                <c:pt idx="0">
                  <c:v>medical purposes</c:v>
                </c:pt>
                <c:pt idx="1">
                  <c:v>Tschernobyl</c:v>
                </c:pt>
                <c:pt idx="2">
                  <c:v>power plants (normal case)</c:v>
                </c:pt>
                <c:pt idx="3">
                  <c:v>tests of atomic bombs</c:v>
                </c:pt>
                <c:pt idx="4">
                  <c:v>other anthropologic radiation</c:v>
                </c:pt>
                <c:pt idx="5">
                  <c:v>from outside</c:v>
                </c:pt>
                <c:pt idx="6">
                  <c:v>inhale of radon</c:v>
                </c:pt>
                <c:pt idx="7">
                  <c:v>cosmic radiation</c:v>
                </c:pt>
                <c:pt idx="8">
                  <c:v>other radiation</c:v>
                </c:pt>
              </c:strCache>
            </c:strRef>
          </c:cat>
          <c:val>
            <c:numRef>
              <c:f>Tabelle1!$B$1:$B$9</c:f>
              <c:numCache>
                <c:formatCode>General</c:formatCode>
                <c:ptCount val="9"/>
                <c:pt idx="0">
                  <c:v>41.1</c:v>
                </c:pt>
                <c:pt idx="1">
                  <c:v>0.6</c:v>
                </c:pt>
                <c:pt idx="2">
                  <c:v>0.3</c:v>
                </c:pt>
                <c:pt idx="3">
                  <c:v>0.6</c:v>
                </c:pt>
                <c:pt idx="4">
                  <c:v>0.6</c:v>
                </c:pt>
                <c:pt idx="5">
                  <c:v>14</c:v>
                </c:pt>
                <c:pt idx="6">
                  <c:v>27.1</c:v>
                </c:pt>
                <c:pt idx="7">
                  <c:v>8</c:v>
                </c:pt>
                <c:pt idx="8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CEAA-428F-96A2-846E9BA5012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D881E-D222-4C78-8B0F-9463D2A807C9}" type="datetimeFigureOut">
              <a:rPr lang="en-GB" smtClean="0"/>
              <a:t>24/12/2015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BC214-09E1-44BD-91CD-9B435209922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2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Task: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?</a:t>
            </a:r>
          </a:p>
          <a:p>
            <a:r>
              <a:rPr lang="en-US" dirty="0"/>
              <a:t>Development of </a:t>
            </a:r>
            <a:r>
              <a:rPr lang="en-US" dirty="0" err="1"/>
              <a:t>Webapplication</a:t>
            </a:r>
            <a:endParaRPr lang="en-US" dirty="0"/>
          </a:p>
          <a:p>
            <a:r>
              <a:rPr lang="en-US" dirty="0"/>
              <a:t>Visualization of statistical values from radon measurements</a:t>
            </a:r>
          </a:p>
          <a:p>
            <a:r>
              <a:rPr lang="en-US" dirty="0"/>
              <a:t>How are we going to do that?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603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02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0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Radon in </a:t>
            </a:r>
            <a:r>
              <a:rPr lang="de-DE" dirty="0" err="1"/>
              <a:t>soil</a:t>
            </a:r>
            <a:endParaRPr lang="de-DE" dirty="0"/>
          </a:p>
          <a:p>
            <a:pPr lvl="1"/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released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pore</a:t>
            </a:r>
            <a:r>
              <a:rPr lang="de-DE" dirty="0"/>
              <a:t> </a:t>
            </a:r>
            <a:r>
              <a:rPr lang="de-DE" dirty="0" err="1"/>
              <a:t>spaces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rocks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Radon in </a:t>
            </a:r>
            <a:r>
              <a:rPr lang="de-DE" dirty="0" err="1"/>
              <a:t>buildings</a:t>
            </a:r>
            <a:endParaRPr lang="de-DE" dirty="0"/>
          </a:p>
          <a:p>
            <a:pPr lvl="1"/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entered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soil</a:t>
            </a:r>
            <a:r>
              <a:rPr lang="de-DE" dirty="0"/>
              <a:t> </a:t>
            </a:r>
            <a:r>
              <a:rPr lang="de-DE" dirty="0" err="1"/>
              <a:t>trough</a:t>
            </a:r>
            <a:r>
              <a:rPr lang="de-DE" dirty="0"/>
              <a:t> </a:t>
            </a:r>
            <a:r>
              <a:rPr lang="de-DE" dirty="0" err="1"/>
              <a:t>lowes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contacted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ground</a:t>
            </a:r>
            <a:endParaRPr lang="de-DE" dirty="0"/>
          </a:p>
          <a:p>
            <a:pPr lvl="1"/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89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472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70025" y="153988"/>
            <a:ext cx="3962400" cy="2228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Description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realized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Firs</a:t>
            </a:r>
            <a:r>
              <a:rPr lang="de-DE" baseline="0" dirty="0" smtClean="0"/>
              <a:t>t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requirements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categories</a:t>
            </a:r>
            <a:r>
              <a:rPr lang="de-DE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Backend =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Set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easy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quick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support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Helps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adapt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personal </a:t>
            </a:r>
            <a:r>
              <a:rPr lang="de-DE" baseline="0" dirty="0" err="1" smtClean="0"/>
              <a:t>needs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dirty="0" smtClean="0"/>
              <a:t>Frontend = </a:t>
            </a:r>
            <a:r>
              <a:rPr lang="de-DE" dirty="0" err="1" smtClean="0"/>
              <a:t>user</a:t>
            </a:r>
            <a:endParaRPr lang="de-DE" dirty="0" smtClean="0"/>
          </a:p>
          <a:p>
            <a:pPr marL="628650" lvl="1" indent="-171450">
              <a:buFontTx/>
              <a:buChar char="-"/>
            </a:pPr>
            <a:r>
              <a:rPr lang="de-DE" dirty="0" smtClean="0"/>
              <a:t>Most </a:t>
            </a:r>
            <a:r>
              <a:rPr lang="de-DE" dirty="0" err="1" smtClean="0"/>
              <a:t>important</a:t>
            </a:r>
            <a:r>
              <a:rPr lang="de-DE" dirty="0" smtClean="0"/>
              <a:t>:	</a:t>
            </a:r>
            <a:r>
              <a:rPr lang="de-DE" dirty="0" err="1" smtClean="0"/>
              <a:t>usability</a:t>
            </a:r>
            <a:endParaRPr lang="de-DE" dirty="0" smtClean="0"/>
          </a:p>
          <a:p>
            <a:pPr marL="628650" lvl="1" indent="-171450">
              <a:buFontTx/>
              <a:buChar char="-"/>
            </a:pPr>
            <a:r>
              <a:rPr lang="de-DE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Google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e.g. </a:t>
            </a:r>
            <a:r>
              <a:rPr lang="de-DE" baseline="0" dirty="0" err="1" smtClean="0"/>
              <a:t>zomming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panning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Support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mobile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use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anywhere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by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anyone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Low </a:t>
            </a:r>
            <a:r>
              <a:rPr lang="de-DE" baseline="0" dirty="0" err="1" smtClean="0">
                <a:sym typeface="Wingdings" panose="05000000000000000000" pitchFamily="2" charset="2"/>
              </a:rPr>
              <a:t>system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requirements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performance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issues</a:t>
            </a:r>
            <a:r>
              <a:rPr lang="de-DE" baseline="0" dirty="0" smtClean="0">
                <a:sym typeface="Wingdings" panose="05000000000000000000" pitchFamily="2" charset="2"/>
              </a:rPr>
              <a:t/>
            </a:r>
            <a:br>
              <a:rPr lang="de-DE" baseline="0" dirty="0" smtClean="0">
                <a:sym typeface="Wingdings" panose="05000000000000000000" pitchFamily="2" charset="2"/>
              </a:rPr>
            </a:br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no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hinderance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user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experience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1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70025" y="153988"/>
            <a:ext cx="3962400" cy="2228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System </a:t>
            </a:r>
            <a:r>
              <a:rPr lang="de-DE" dirty="0" err="1" smtClean="0"/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basis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Data: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Radon </a:t>
            </a:r>
            <a:r>
              <a:rPr lang="de-DE" baseline="0" dirty="0" err="1" smtClean="0"/>
              <a:t>datasets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raster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datasets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Add. Datasets: </a:t>
            </a:r>
            <a:r>
              <a:rPr lang="de-DE" baseline="0" dirty="0" err="1" smtClean="0"/>
              <a:t>cities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boundaries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elevation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, …</a:t>
            </a:r>
          </a:p>
          <a:p>
            <a:pPr marL="628650" lvl="1" indent="-171450">
              <a:buFontTx/>
              <a:buChar char="-"/>
            </a:pPr>
            <a:endParaRPr lang="de-DE" baseline="0" dirty="0" smtClean="0"/>
          </a:p>
          <a:p>
            <a:pPr marL="171450" lvl="0" indent="-171450">
              <a:buFontTx/>
              <a:buChar char="-"/>
            </a:pPr>
            <a:r>
              <a:rPr lang="de-DE" baseline="0" dirty="0" err="1" smtClean="0"/>
              <a:t>PostGIS</a:t>
            </a:r>
            <a:r>
              <a:rPr lang="de-DE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Datasets </a:t>
            </a:r>
            <a:r>
              <a:rPr lang="de-DE" baseline="0" dirty="0" err="1" smtClean="0"/>
              <a:t>imported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PostGIS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database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Data </a:t>
            </a:r>
            <a:r>
              <a:rPr lang="de-DE" baseline="0" dirty="0" err="1" smtClean="0"/>
              <a:t>access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faster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Performance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increased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>
                <a:sym typeface="Wingdings" panose="05000000000000000000" pitchFamily="2" charset="2"/>
              </a:rPr>
              <a:t></a:t>
            </a:r>
            <a:r>
              <a:rPr lang="de-DE" baseline="0" dirty="0" err="1" smtClean="0">
                <a:sym typeface="Wingdings" panose="05000000000000000000" pitchFamily="2" charset="2"/>
              </a:rPr>
              <a:t>important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for</a:t>
            </a:r>
            <a:r>
              <a:rPr lang="de-DE" baseline="0" dirty="0" smtClean="0">
                <a:sym typeface="Wingdings" panose="05000000000000000000" pitchFamily="2" charset="2"/>
              </a:rPr>
              <a:t> front-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backend</a:t>
            </a:r>
          </a:p>
          <a:p>
            <a:pPr marL="628650" lvl="1" indent="-171450">
              <a:buFontTx/>
              <a:buChar char="-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baseline="0" dirty="0" err="1" smtClean="0">
                <a:sym typeface="Wingdings" panose="05000000000000000000" pitchFamily="2" charset="2"/>
              </a:rPr>
              <a:t>GeoServer</a:t>
            </a:r>
            <a:r>
              <a:rPr lang="de-DE" baseline="0" dirty="0" smtClean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publich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datasets</a:t>
            </a:r>
            <a:r>
              <a:rPr lang="de-DE" baseline="0" dirty="0" smtClean="0">
                <a:sym typeface="Wingdings" panose="05000000000000000000" pitchFamily="2" charset="2"/>
              </a:rPr>
              <a:t> in web </a:t>
            </a:r>
            <a:r>
              <a:rPr lang="de-DE" baseline="0" dirty="0" err="1" smtClean="0">
                <a:sym typeface="Wingdings" panose="05000000000000000000" pitchFamily="2" charset="2"/>
              </a:rPr>
              <a:t>app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OGC </a:t>
            </a:r>
            <a:r>
              <a:rPr lang="de-DE" baseline="0" dirty="0" err="1" smtClean="0">
                <a:sym typeface="Wingdings" panose="05000000000000000000" pitchFamily="2" charset="2"/>
              </a:rPr>
              <a:t>compliant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Supports open </a:t>
            </a:r>
            <a:r>
              <a:rPr lang="de-DE" baseline="0" dirty="0" err="1" smtClean="0">
                <a:sym typeface="Wingdings" panose="05000000000000000000" pitchFamily="2" charset="2"/>
              </a:rPr>
              <a:t>standards</a:t>
            </a:r>
            <a:r>
              <a:rPr lang="de-DE" baseline="0" dirty="0" smtClean="0">
                <a:sym typeface="Wingdings" panose="05000000000000000000" pitchFamily="2" charset="2"/>
              </a:rPr>
              <a:t>: WMS, WFS, ..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Supports </a:t>
            </a:r>
            <a:r>
              <a:rPr lang="de-DE" baseline="0" dirty="0" err="1" smtClean="0">
                <a:sym typeface="Wingdings" panose="05000000000000000000" pitchFamily="2" charset="2"/>
              </a:rPr>
              <a:t>Shapefiles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and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PostGIS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databases</a:t>
            </a:r>
            <a:endParaRPr lang="de-DE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endParaRPr lang="de-DE" baseline="0" dirty="0" smtClean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baseline="0" dirty="0" err="1" smtClean="0">
                <a:sym typeface="Wingdings" panose="05000000000000000000" pitchFamily="2" charset="2"/>
              </a:rPr>
              <a:t>OpenLayers</a:t>
            </a:r>
            <a:r>
              <a:rPr lang="de-DE" baseline="0" dirty="0" smtClean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integration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r>
              <a:rPr lang="de-DE" baseline="0" dirty="0" smtClean="0"/>
              <a:t> in a web </a:t>
            </a:r>
            <a:r>
              <a:rPr lang="de-DE" baseline="0" dirty="0" err="1" smtClean="0"/>
              <a:t>application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major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webclients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JavaScript </a:t>
            </a:r>
            <a:r>
              <a:rPr lang="de-DE" baseline="0" dirty="0" err="1" smtClean="0"/>
              <a:t>libraries</a:t>
            </a:r>
            <a:r>
              <a:rPr lang="de-DE" baseline="0" dirty="0" smtClean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baseline="0" dirty="0" smtClean="0"/>
              <a:t>OL v2</a:t>
            </a:r>
          </a:p>
          <a:p>
            <a:pPr marL="1085850" lvl="2" indent="-171450">
              <a:buFontTx/>
              <a:buChar char="-"/>
            </a:pPr>
            <a:r>
              <a:rPr lang="de-DE" baseline="0" dirty="0" smtClean="0"/>
              <a:t>OL v3</a:t>
            </a:r>
          </a:p>
          <a:p>
            <a:pPr marL="1085850" lvl="2" indent="-171450">
              <a:buFontTx/>
              <a:buChar char="-"/>
            </a:pPr>
            <a:r>
              <a:rPr lang="de-DE" baseline="0" dirty="0" err="1" smtClean="0"/>
              <a:t>Leaflet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Leaflet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regarded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easier</a:t>
            </a:r>
            <a:r>
              <a:rPr lang="de-DE" baseline="0" dirty="0" smtClean="0"/>
              <a:t> alternative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OL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OL v3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improvements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endParaRPr lang="de-DE" baseline="0" dirty="0" smtClean="0"/>
          </a:p>
          <a:p>
            <a:pPr marL="171450" lvl="0" indent="-171450">
              <a:buFontTx/>
              <a:buChar char="-"/>
            </a:pPr>
            <a:r>
              <a:rPr lang="de-DE" baseline="0" dirty="0" smtClean="0"/>
              <a:t>D3js: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Data-</a:t>
            </a:r>
            <a:r>
              <a:rPr lang="de-DE" baseline="0" dirty="0" err="1" smtClean="0"/>
              <a:t>driven</a:t>
            </a:r>
            <a:r>
              <a:rPr lang="de-DE" baseline="0" dirty="0" smtClean="0"/>
              <a:t>-</a:t>
            </a:r>
            <a:r>
              <a:rPr lang="de-DE" baseline="0" dirty="0" err="1" smtClean="0"/>
              <a:t>documents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Display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dynamic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graphical</a:t>
            </a:r>
            <a:r>
              <a:rPr lang="de-DE" baseline="0" dirty="0" smtClean="0"/>
              <a:t> form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Different </a:t>
            </a:r>
            <a:r>
              <a:rPr lang="de-DE" baseline="0" dirty="0" err="1" smtClean="0"/>
              <a:t>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visualize</a:t>
            </a:r>
            <a:r>
              <a:rPr lang="de-DE" baseline="0" dirty="0" smtClean="0"/>
              <a:t> Radon </a:t>
            </a:r>
            <a:r>
              <a:rPr lang="de-DE" baseline="0" dirty="0" err="1" smtClean="0"/>
              <a:t>measurements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Create </a:t>
            </a:r>
            <a:r>
              <a:rPr lang="de-DE" baseline="0" dirty="0" err="1" smtClean="0"/>
              <a:t>unique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attractive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endParaRPr lang="de-DE" baseline="0" dirty="0" smtClean="0"/>
          </a:p>
          <a:p>
            <a:pPr marL="171450" lvl="0" indent="-171450">
              <a:buFontTx/>
              <a:buChar char="-"/>
            </a:pPr>
            <a:r>
              <a:rPr lang="de-DE" baseline="0" dirty="0" err="1" smtClean="0"/>
              <a:t>Mapmap</a:t>
            </a:r>
            <a:r>
              <a:rPr lang="de-DE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Presentation</a:t>
            </a:r>
            <a:r>
              <a:rPr lang="de-DE" baseline="0" dirty="0" smtClean="0"/>
              <a:t> in Vienna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mipmap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simplify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thematic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Build</a:t>
            </a:r>
            <a:r>
              <a:rPr lang="de-DE" baseline="0" dirty="0" smtClean="0"/>
              <a:t> on top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d3js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Both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libraries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combine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complications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expectet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endParaRPr lang="de-DE" baseline="0" dirty="0" smtClean="0"/>
          </a:p>
          <a:p>
            <a:pPr marL="171450" lvl="0" indent="-171450">
              <a:buFontTx/>
              <a:buChar char="-"/>
            </a:pPr>
            <a:r>
              <a:rPr lang="de-DE" baseline="0" dirty="0" err="1" smtClean="0"/>
              <a:t>jQuery</a:t>
            </a:r>
            <a:r>
              <a:rPr lang="de-DE" baseline="0" dirty="0" smtClean="0"/>
              <a:t> UI: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GUI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Built</a:t>
            </a:r>
            <a:r>
              <a:rPr lang="de-DE" baseline="0" dirty="0" smtClean="0"/>
              <a:t> on top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jQuery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mapmap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jQuery</a:t>
            </a:r>
            <a:r>
              <a:rPr lang="de-DE" baseline="0" dirty="0" smtClean="0"/>
              <a:t>: 	</a:t>
            </a:r>
            <a:r>
              <a:rPr lang="de-DE" baseline="0" dirty="0" err="1" smtClean="0"/>
              <a:t>cross</a:t>
            </a:r>
            <a:r>
              <a:rPr lang="de-DE" baseline="0" dirty="0" smtClean="0"/>
              <a:t>-Browser </a:t>
            </a:r>
            <a:r>
              <a:rPr lang="de-DE" baseline="0" dirty="0" err="1" smtClean="0"/>
              <a:t>support</a:t>
            </a:r>
            <a:r>
              <a:rPr lang="de-DE" baseline="0" dirty="0" smtClean="0"/>
              <a:t> -&gt; all </a:t>
            </a:r>
            <a:r>
              <a:rPr lang="de-DE" baseline="0" dirty="0" err="1" smtClean="0"/>
              <a:t>browsers</a:t>
            </a:r>
            <a:r>
              <a:rPr lang="de-DE" baseline="0" dirty="0" smtClean="0"/>
              <a:t> on all </a:t>
            </a:r>
            <a:r>
              <a:rPr lang="de-DE" baseline="0" dirty="0" err="1" smtClean="0"/>
              <a:t>devices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jQuery</a:t>
            </a:r>
            <a:r>
              <a:rPr lang="de-DE" baseline="0" dirty="0" smtClean="0"/>
              <a:t> UI:	simple </a:t>
            </a:r>
            <a:r>
              <a:rPr lang="de-DE" baseline="0" dirty="0" err="1" smtClean="0"/>
              <a:t>control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buttons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checkboxes</a:t>
            </a:r>
            <a:r>
              <a:rPr lang="de-DE" baseline="0" dirty="0" smtClean="0"/>
              <a:t>, …)</a:t>
            </a:r>
            <a:br>
              <a:rPr lang="de-DE" baseline="0" dirty="0" smtClean="0"/>
            </a:br>
            <a:r>
              <a:rPr lang="de-DE" baseline="0" dirty="0" smtClean="0"/>
              <a:t>		</a:t>
            </a:r>
            <a:r>
              <a:rPr lang="de-DE" baseline="0" dirty="0" err="1" smtClean="0"/>
              <a:t>advanced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widgets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menus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progressbars</a:t>
            </a:r>
            <a:r>
              <a:rPr lang="de-DE" baseline="0" dirty="0" smtClean="0"/>
              <a:t>, …)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66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Radon </a:t>
            </a:r>
            <a:r>
              <a:rPr lang="de-DE" dirty="0" err="1"/>
              <a:t>measurements</a:t>
            </a:r>
            <a:endParaRPr lang="de-DE" dirty="0"/>
          </a:p>
          <a:p>
            <a:pPr lvl="1"/>
            <a:r>
              <a:rPr lang="de-DE" dirty="0"/>
              <a:t>In </a:t>
            </a:r>
            <a:r>
              <a:rPr lang="de-DE" dirty="0" err="1"/>
              <a:t>house</a:t>
            </a:r>
            <a:endParaRPr lang="de-DE" dirty="0"/>
          </a:p>
          <a:p>
            <a:pPr lvl="1"/>
            <a:r>
              <a:rPr lang="de-DE" dirty="0"/>
              <a:t>In </a:t>
            </a:r>
            <a:r>
              <a:rPr lang="de-DE" dirty="0" err="1"/>
              <a:t>air</a:t>
            </a:r>
            <a:endParaRPr lang="de-DE" dirty="0"/>
          </a:p>
          <a:p>
            <a:pPr lvl="1"/>
            <a:r>
              <a:rPr lang="de-DE" dirty="0"/>
              <a:t>In </a:t>
            </a:r>
            <a:r>
              <a:rPr lang="de-DE" dirty="0" err="1"/>
              <a:t>ground</a:t>
            </a:r>
            <a:endParaRPr lang="de-DE" dirty="0"/>
          </a:p>
          <a:p>
            <a:r>
              <a:rPr lang="de-DE" dirty="0" err="1"/>
              <a:t>Topographic</a:t>
            </a:r>
            <a:r>
              <a:rPr lang="de-DE" dirty="0"/>
              <a:t> </a:t>
            </a:r>
            <a:r>
              <a:rPr lang="de-DE" dirty="0" err="1" smtClean="0"/>
              <a:t>data</a:t>
            </a:r>
            <a:endParaRPr lang="de-DE" dirty="0"/>
          </a:p>
          <a:p>
            <a:r>
              <a:rPr lang="de-DE" dirty="0" smtClean="0"/>
              <a:t>   - not </a:t>
            </a:r>
            <a:r>
              <a:rPr lang="de-DE" dirty="0" err="1" smtClean="0"/>
              <a:t>only</a:t>
            </a:r>
            <a:r>
              <a:rPr lang="de-DE" dirty="0" smtClean="0"/>
              <a:t> in </a:t>
            </a:r>
            <a:r>
              <a:rPr lang="de-DE" dirty="0" err="1" smtClean="0"/>
              <a:t>germany</a:t>
            </a:r>
            <a:r>
              <a:rPr lang="de-DE" dirty="0" smtClean="0"/>
              <a:t> -&gt; not ISLAND</a:t>
            </a:r>
          </a:p>
          <a:p>
            <a:r>
              <a:rPr lang="de-DE" dirty="0" smtClean="0"/>
              <a:t>   - </a:t>
            </a:r>
            <a:r>
              <a:rPr lang="de-DE" dirty="0" err="1" smtClean="0"/>
              <a:t>streets</a:t>
            </a:r>
            <a:r>
              <a:rPr lang="de-DE" dirty="0" smtClean="0"/>
              <a:t>, administrative </a:t>
            </a:r>
            <a:r>
              <a:rPr lang="de-DE" dirty="0" err="1" smtClean="0"/>
              <a:t>borders</a:t>
            </a:r>
            <a:r>
              <a:rPr lang="de-DE" dirty="0" smtClean="0"/>
              <a:t>, </a:t>
            </a:r>
            <a:r>
              <a:rPr lang="de-DE" dirty="0" err="1" smtClean="0"/>
              <a:t>land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, </a:t>
            </a:r>
            <a:r>
              <a:rPr lang="de-DE" dirty="0" err="1" smtClean="0"/>
              <a:t>llabels</a:t>
            </a:r>
            <a:endParaRPr lang="de-DE" dirty="0"/>
          </a:p>
          <a:p>
            <a:r>
              <a:rPr lang="de-DE" dirty="0" err="1"/>
              <a:t>Correlating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comparison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time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- Data </a:t>
            </a:r>
            <a:r>
              <a:rPr lang="de-DE" dirty="0" err="1" smtClean="0">
                <a:sym typeface="Wingdings" panose="05000000000000000000" pitchFamily="2" charset="2"/>
              </a:rPr>
              <a:t>behind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SEARCH </a:t>
            </a:r>
            <a:r>
              <a:rPr lang="de-DE" dirty="0" err="1" smtClean="0">
                <a:sym typeface="Wingdings" panose="05000000000000000000" pitchFamily="2" charset="2"/>
              </a:rPr>
              <a:t>purposes</a:t>
            </a:r>
            <a:endParaRPr lang="de-DE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416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EMPTY – BUT WHAT WANT DO WE WANT TO VIZU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Simple 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First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a </a:t>
            </a:r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r>
              <a:rPr lang="de-DE" dirty="0" smtClean="0"/>
              <a:t> -&gt; </a:t>
            </a:r>
            <a:r>
              <a:rPr lang="de-DE" dirty="0" err="1" smtClean="0"/>
              <a:t>realise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?), </a:t>
            </a:r>
            <a:r>
              <a:rPr lang="de-DE" dirty="0" err="1" smtClean="0"/>
              <a:t>menu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, zoom in out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The </a:t>
            </a:r>
            <a:r>
              <a:rPr lang="de-DE" dirty="0" err="1" smtClean="0"/>
              <a:t>pan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not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button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barrier</a:t>
            </a:r>
            <a:r>
              <a:rPr lang="de-DE" dirty="0" smtClean="0"/>
              <a:t> </a:t>
            </a:r>
            <a:r>
              <a:rPr lang="de-DE" dirty="0" err="1" smtClean="0"/>
              <a:t>reduced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reduced</a:t>
            </a:r>
            <a:r>
              <a:rPr lang="de-DE" dirty="0" smtClean="0"/>
              <a:t> </a:t>
            </a:r>
            <a:r>
              <a:rPr lang="de-DE" dirty="0" err="1" smtClean="0"/>
              <a:t>abilitises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______________________________________________________________</a:t>
            </a:r>
          </a:p>
          <a:p>
            <a:pPr marL="171450" indent="-171450">
              <a:buFontTx/>
              <a:buChar char="-"/>
            </a:pPr>
            <a:r>
              <a:rPr lang="de-DE" dirty="0"/>
              <a:t>Quick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OpenLayers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in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element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GUI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jQuery</a:t>
            </a:r>
            <a:r>
              <a:rPr lang="de-DE" dirty="0"/>
              <a:t> UI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Accordion</a:t>
            </a:r>
            <a:r>
              <a:rPr lang="de-DE" dirty="0"/>
              <a:t> </a:t>
            </a:r>
            <a:r>
              <a:rPr lang="de-DE" dirty="0" err="1"/>
              <a:t>widget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, legend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thematic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en-GB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9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35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Control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Click on plus / minus </a:t>
            </a:r>
            <a:r>
              <a:rPr lang="de-DE" dirty="0">
                <a:sym typeface="Wingdings" panose="05000000000000000000" pitchFamily="2" charset="2"/>
              </a:rPr>
              <a:t> zoom in / out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changing</a:t>
            </a:r>
            <a:r>
              <a:rPr lang="de-DE" dirty="0">
                <a:sym typeface="Wingdings" panose="05000000000000000000" pitchFamily="2" charset="2"/>
              </a:rPr>
              <a:t> zoom </a:t>
            </a:r>
            <a:r>
              <a:rPr lang="de-DE" dirty="0" err="1">
                <a:sym typeface="Wingdings" panose="05000000000000000000" pitchFamily="2" charset="2"/>
              </a:rPr>
              <a:t>level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element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Advantage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jQueryUI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Panels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Accordion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collapsed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sorted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without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further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coding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72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GeoViz</a:t>
            </a:r>
            <a:r>
              <a:rPr lang="de-DE" dirty="0" smtClean="0"/>
              <a:t> Ltd.: Company; Team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Radon </a:t>
            </a:r>
            <a:r>
              <a:rPr lang="de-DE" dirty="0" err="1" smtClean="0"/>
              <a:t>interesting</a:t>
            </a:r>
            <a:r>
              <a:rPr lang="de-DE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System </a:t>
            </a:r>
            <a:r>
              <a:rPr lang="de-DE" dirty="0" err="1" smtClean="0"/>
              <a:t>archi</a:t>
            </a:r>
            <a:r>
              <a:rPr lang="de-DE" dirty="0" smtClean="0"/>
              <a:t> -&gt;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on back end (</a:t>
            </a:r>
            <a:r>
              <a:rPr lang="de-DE" dirty="0" err="1" smtClean="0"/>
              <a:t>admin</a:t>
            </a:r>
            <a:r>
              <a:rPr lang="de-DE" dirty="0" smtClean="0"/>
              <a:t> </a:t>
            </a:r>
            <a:r>
              <a:rPr lang="de-DE" dirty="0" err="1" smtClean="0"/>
              <a:t>side</a:t>
            </a:r>
            <a:r>
              <a:rPr lang="de-DE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GUI -&gt; </a:t>
            </a:r>
            <a:r>
              <a:rPr lang="de-DE" dirty="0" err="1" smtClean="0"/>
              <a:t>how</a:t>
            </a:r>
            <a:r>
              <a:rPr lang="de-DE" dirty="0" smtClean="0"/>
              <a:t> front end </a:t>
            </a:r>
            <a:r>
              <a:rPr lang="de-DE" dirty="0" err="1" smtClean="0"/>
              <a:t>looks</a:t>
            </a:r>
            <a:r>
              <a:rPr lang="de-DE" dirty="0" smtClean="0"/>
              <a:t> like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licences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-&gt; </a:t>
            </a:r>
            <a:r>
              <a:rPr lang="de-DE" dirty="0" err="1"/>
              <a:t>result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licence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Expansion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267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314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399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149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553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Apache web server</a:t>
            </a:r>
          </a:p>
          <a:p>
            <a:r>
              <a:rPr lang="en-US" altLang="en-US" dirty="0"/>
              <a:t>Mozilla and </a:t>
            </a:r>
            <a:r>
              <a:rPr lang="en-US" altLang="en-US" dirty="0" err="1"/>
              <a:t>firefox</a:t>
            </a:r>
            <a:r>
              <a:rPr lang="en-US" altLang="en-US" dirty="0"/>
              <a:t> web browsers</a:t>
            </a:r>
          </a:p>
          <a:p>
            <a:r>
              <a:rPr lang="en-US" altLang="en-US" dirty="0"/>
              <a:t>Linux</a:t>
            </a:r>
          </a:p>
          <a:p>
            <a:r>
              <a:rPr lang="en-US" altLang="en-US" dirty="0"/>
              <a:t>Bind</a:t>
            </a:r>
          </a:p>
          <a:p>
            <a:r>
              <a:rPr lang="en-US" altLang="en-US" dirty="0"/>
              <a:t>MYSQL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354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IBM</a:t>
            </a:r>
          </a:p>
          <a:p>
            <a:r>
              <a:rPr lang="en-US" altLang="en-US" dirty="0"/>
              <a:t>Red Hat</a:t>
            </a:r>
          </a:p>
          <a:p>
            <a:r>
              <a:rPr lang="en-US" altLang="en-US" dirty="0"/>
              <a:t>Sun Microsystems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894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881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28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557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70025" y="153988"/>
            <a:ext cx="3962400" cy="2228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Gantt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Data-handling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reception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Radon sample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Acquisition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raster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generally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finished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implementation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at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same time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little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Milestone 1</a:t>
            </a:r>
          </a:p>
          <a:p>
            <a:pPr marL="171450" indent="-171450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design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almost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finished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Implementation / Development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divided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Advanced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Basic:	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GUI, all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Milestone 1</a:t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</a:b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Advanced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:	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search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print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function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language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switcher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dynamic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legend</a:t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</a:b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Release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candidate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/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</a:b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find last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Release</a:t>
            </a:r>
            <a:b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</a:br>
            <a:endParaRPr lang="de-DE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Buffer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to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guarantee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release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on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4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GeoViz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company</a:t>
            </a:r>
            <a:r>
              <a:rPr lang="de-DE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Located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karlsruhe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Team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4 </a:t>
            </a:r>
            <a:r>
              <a:rPr lang="de-DE" dirty="0" err="1" smtClean="0"/>
              <a:t>people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All </a:t>
            </a:r>
            <a:r>
              <a:rPr lang="de-DE" dirty="0" err="1" smtClean="0"/>
              <a:t>students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HS Karlsruhe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Studies </a:t>
            </a:r>
            <a:r>
              <a:rPr lang="de-DE" dirty="0" err="1" smtClean="0"/>
              <a:t>Geomatics</a:t>
            </a:r>
            <a:r>
              <a:rPr lang="de-DE" dirty="0" smtClean="0"/>
              <a:t> but </a:t>
            </a: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come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different </a:t>
            </a:r>
            <a:r>
              <a:rPr lang="de-DE" dirty="0" err="1" smtClean="0"/>
              <a:t>directions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Differnet</a:t>
            </a:r>
            <a:r>
              <a:rPr lang="de-DE" dirty="0" smtClean="0"/>
              <a:t> </a:t>
            </a:r>
            <a:r>
              <a:rPr lang="de-DE" dirty="0" err="1" smtClean="0"/>
              <a:t>backgrounds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experts</a:t>
            </a:r>
            <a:r>
              <a:rPr lang="de-DE" dirty="0" smtClean="0"/>
              <a:t> on different </a:t>
            </a:r>
            <a:r>
              <a:rPr lang="de-DE" dirty="0" err="1" smtClean="0"/>
              <a:t>skills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United </a:t>
            </a:r>
            <a:r>
              <a:rPr lang="de-DE" dirty="0" err="1" smtClean="0"/>
              <a:t>we</a:t>
            </a:r>
            <a:r>
              <a:rPr lang="de-DE" dirty="0"/>
              <a:t>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perfect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such </a:t>
            </a:r>
            <a:r>
              <a:rPr lang="de-DE" dirty="0" err="1" smtClean="0"/>
              <a:t>tasks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514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6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Welcome</a:t>
            </a:r>
          </a:p>
          <a:p>
            <a:pPr marL="171450" indent="-171450">
              <a:buFontTx/>
              <a:buChar char="-"/>
            </a:pPr>
            <a:r>
              <a:rPr lang="en-GB" dirty="0"/>
              <a:t>name is Georg </a:t>
            </a:r>
            <a:r>
              <a:rPr lang="en-GB" dirty="0" err="1"/>
              <a:t>Stubenrauch</a:t>
            </a:r>
            <a:r>
              <a:rPr lang="en-GB" dirty="0"/>
              <a:t> </a:t>
            </a:r>
          </a:p>
          <a:p>
            <a:pPr marL="171450" indent="-171450">
              <a:buFontTx/>
              <a:buChar char="-"/>
            </a:pPr>
            <a:r>
              <a:rPr lang="en-GB" dirty="0"/>
              <a:t>Spatial Analysis Engineer of our company</a:t>
            </a:r>
          </a:p>
          <a:p>
            <a:pPr marL="171450" indent="-171450">
              <a:buFontTx/>
              <a:buChar char="-"/>
            </a:pPr>
            <a:r>
              <a:rPr lang="en-GB" dirty="0"/>
              <a:t>studied Geo-Information Management at the University of Applied Sciences in Karlsruhe</a:t>
            </a:r>
          </a:p>
          <a:p>
            <a:pPr marL="171450" indent="-171450">
              <a:buFontTx/>
              <a:buChar char="-"/>
            </a:pPr>
            <a:r>
              <a:rPr lang="en-GB" dirty="0"/>
              <a:t>My main focus lies on: </a:t>
            </a:r>
            <a:r>
              <a:rPr lang="en-GB" dirty="0" err="1"/>
              <a:t>Geoinformation</a:t>
            </a:r>
            <a:r>
              <a:rPr lang="en-GB" dirty="0"/>
              <a:t> Systems, JavaScript, </a:t>
            </a:r>
            <a:r>
              <a:rPr lang="en-GB" dirty="0" err="1"/>
              <a:t>OpenLayers</a:t>
            </a:r>
            <a:r>
              <a:rPr lang="en-GB" dirty="0"/>
              <a:t> and </a:t>
            </a:r>
            <a:r>
              <a:rPr lang="en-GB" dirty="0" err="1"/>
              <a:t>GeoServer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latest tasks:</a:t>
            </a:r>
            <a:br>
              <a:rPr lang="en-GB" dirty="0"/>
            </a:br>
            <a:r>
              <a:rPr lang="en-GB" dirty="0"/>
              <a:t>development of a slider-functionality to visualize the time component of given wind measurements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90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GeoViz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company</a:t>
            </a:r>
            <a:r>
              <a:rPr lang="de-DE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Located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karlsruhe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Team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4 </a:t>
            </a:r>
            <a:r>
              <a:rPr lang="de-DE" dirty="0" err="1" smtClean="0"/>
              <a:t>people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All </a:t>
            </a:r>
            <a:r>
              <a:rPr lang="de-DE" dirty="0" err="1" smtClean="0"/>
              <a:t>students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HS Karlsruhe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Studies </a:t>
            </a:r>
            <a:r>
              <a:rPr lang="de-DE" dirty="0" err="1" smtClean="0"/>
              <a:t>Geomatics</a:t>
            </a:r>
            <a:r>
              <a:rPr lang="de-DE" dirty="0" smtClean="0"/>
              <a:t> but </a:t>
            </a: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come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different </a:t>
            </a:r>
            <a:r>
              <a:rPr lang="de-DE" dirty="0" err="1" smtClean="0"/>
              <a:t>directions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Differnet</a:t>
            </a:r>
            <a:r>
              <a:rPr lang="de-DE" dirty="0" smtClean="0"/>
              <a:t> </a:t>
            </a:r>
            <a:r>
              <a:rPr lang="de-DE" dirty="0" err="1" smtClean="0"/>
              <a:t>backgrounds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experts</a:t>
            </a:r>
            <a:r>
              <a:rPr lang="de-DE" dirty="0" smtClean="0"/>
              <a:t> on different </a:t>
            </a:r>
            <a:r>
              <a:rPr lang="de-DE" dirty="0" err="1" smtClean="0"/>
              <a:t>skills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United </a:t>
            </a:r>
            <a:r>
              <a:rPr lang="de-DE" dirty="0" err="1" smtClean="0"/>
              <a:t>we</a:t>
            </a:r>
            <a:r>
              <a:rPr lang="de-DE" dirty="0"/>
              <a:t>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perfect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such </a:t>
            </a:r>
            <a:r>
              <a:rPr lang="de-DE" dirty="0" err="1" smtClean="0"/>
              <a:t>tasks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689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GeoViz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company</a:t>
            </a:r>
            <a:r>
              <a:rPr lang="de-DE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Located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karlsruhe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Team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4 </a:t>
            </a:r>
            <a:r>
              <a:rPr lang="de-DE" dirty="0" err="1" smtClean="0"/>
              <a:t>people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All </a:t>
            </a:r>
            <a:r>
              <a:rPr lang="de-DE" dirty="0" err="1" smtClean="0"/>
              <a:t>students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HS Karlsruhe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Studies </a:t>
            </a:r>
            <a:r>
              <a:rPr lang="de-DE" dirty="0" err="1" smtClean="0"/>
              <a:t>Geomatics</a:t>
            </a:r>
            <a:r>
              <a:rPr lang="de-DE" dirty="0" smtClean="0"/>
              <a:t> but </a:t>
            </a: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come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different </a:t>
            </a:r>
            <a:r>
              <a:rPr lang="de-DE" dirty="0" err="1" smtClean="0"/>
              <a:t>directions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Differnet</a:t>
            </a:r>
            <a:r>
              <a:rPr lang="de-DE" dirty="0" smtClean="0"/>
              <a:t> </a:t>
            </a:r>
            <a:r>
              <a:rPr lang="de-DE" dirty="0" err="1" smtClean="0"/>
              <a:t>backgrounds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experts</a:t>
            </a:r>
            <a:r>
              <a:rPr lang="de-DE" dirty="0" smtClean="0"/>
              <a:t> on different </a:t>
            </a:r>
            <a:r>
              <a:rPr lang="de-DE" dirty="0" err="1" smtClean="0"/>
              <a:t>skills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United </a:t>
            </a:r>
            <a:r>
              <a:rPr lang="de-DE" dirty="0" err="1" smtClean="0"/>
              <a:t>we</a:t>
            </a:r>
            <a:r>
              <a:rPr lang="de-DE" dirty="0"/>
              <a:t>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perfect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such </a:t>
            </a:r>
            <a:r>
              <a:rPr lang="de-DE" dirty="0" err="1" smtClean="0"/>
              <a:t>tasks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570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GeoViz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company</a:t>
            </a:r>
            <a:r>
              <a:rPr lang="de-DE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Located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karlsruhe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Team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4 </a:t>
            </a:r>
            <a:r>
              <a:rPr lang="de-DE" dirty="0" err="1" smtClean="0"/>
              <a:t>people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All </a:t>
            </a:r>
            <a:r>
              <a:rPr lang="de-DE" dirty="0" err="1" smtClean="0"/>
              <a:t>students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HS Karlsruhe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Studies </a:t>
            </a:r>
            <a:r>
              <a:rPr lang="de-DE" dirty="0" err="1" smtClean="0"/>
              <a:t>Geomatics</a:t>
            </a:r>
            <a:r>
              <a:rPr lang="de-DE" dirty="0" smtClean="0"/>
              <a:t> but </a:t>
            </a:r>
            <a:r>
              <a:rPr lang="de-DE" dirty="0" err="1" smtClean="0"/>
              <a:t>they</a:t>
            </a:r>
            <a:r>
              <a:rPr lang="de-DE" dirty="0"/>
              <a:t> </a:t>
            </a:r>
            <a:r>
              <a:rPr lang="de-DE" dirty="0" err="1" smtClean="0"/>
              <a:t>come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different </a:t>
            </a:r>
            <a:r>
              <a:rPr lang="de-DE" dirty="0" err="1" smtClean="0"/>
              <a:t>directions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Differnet</a:t>
            </a:r>
            <a:r>
              <a:rPr lang="de-DE" dirty="0" smtClean="0"/>
              <a:t> </a:t>
            </a:r>
            <a:r>
              <a:rPr lang="de-DE" dirty="0" err="1" smtClean="0"/>
              <a:t>backgrounds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experts</a:t>
            </a:r>
            <a:r>
              <a:rPr lang="de-DE" dirty="0" smtClean="0"/>
              <a:t> on different </a:t>
            </a:r>
            <a:r>
              <a:rPr lang="de-DE" dirty="0" err="1" smtClean="0"/>
              <a:t>skills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United </a:t>
            </a:r>
            <a:r>
              <a:rPr lang="de-DE" dirty="0" err="1" smtClean="0"/>
              <a:t>we</a:t>
            </a:r>
            <a:r>
              <a:rPr lang="de-DE" dirty="0"/>
              <a:t> </a:t>
            </a:r>
            <a:r>
              <a:rPr lang="de-DE" dirty="0" err="1" smtClean="0"/>
              <a:t>cover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perfect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such </a:t>
            </a:r>
            <a:r>
              <a:rPr lang="de-DE" dirty="0" err="1" smtClean="0"/>
              <a:t>tasks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77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429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BC214-09E1-44BD-91CD-9B43520992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13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12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996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229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20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277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55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31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10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21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86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35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6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97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94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ECE6720-80F1-4E7D-B9AC-71182C4D33E6}" type="datetimeFigureOut">
              <a:rPr lang="de-DE" smtClean="0"/>
              <a:t>24.12.2015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D7A8387-3283-4DE0-843C-1D19EDB0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575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1238564" cy="2971051"/>
          </a:xfrm>
        </p:spPr>
        <p:txBody>
          <a:bodyPr/>
          <a:lstStyle/>
          <a:p>
            <a:r>
              <a:rPr lang="de-DE" sz="4800" dirty="0" err="1" smtClean="0"/>
              <a:t>Visualization</a:t>
            </a:r>
            <a:r>
              <a:rPr lang="de-DE" sz="4800" dirty="0" smtClean="0"/>
              <a:t> </a:t>
            </a:r>
            <a:r>
              <a:rPr lang="de-DE" sz="4800" dirty="0" err="1" smtClean="0"/>
              <a:t>of</a:t>
            </a:r>
            <a:r>
              <a:rPr lang="de-DE" sz="4800" dirty="0" smtClean="0"/>
              <a:t> </a:t>
            </a:r>
            <a:r>
              <a:rPr lang="de-DE" sz="4800" dirty="0" err="1" smtClean="0"/>
              <a:t>radon</a:t>
            </a:r>
            <a:r>
              <a:rPr lang="de-DE" sz="4800" dirty="0" smtClean="0"/>
              <a:t> </a:t>
            </a:r>
            <a:r>
              <a:rPr lang="de-DE" sz="4800" dirty="0" err="1" smtClean="0"/>
              <a:t>measurements</a:t>
            </a:r>
            <a:endParaRPr lang="de-DE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10001" y="5549789"/>
            <a:ext cx="10572000" cy="1388894"/>
          </a:xfrm>
        </p:spPr>
        <p:txBody>
          <a:bodyPr>
            <a:normAutofit/>
          </a:bodyPr>
          <a:lstStyle/>
          <a:p>
            <a:r>
              <a:rPr lang="de-DE" sz="2000" dirty="0" smtClean="0"/>
              <a:t>A </a:t>
            </a:r>
            <a:r>
              <a:rPr lang="de-DE" sz="2000" dirty="0" err="1" smtClean="0"/>
              <a:t>project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GeoViz</a:t>
            </a:r>
            <a:r>
              <a:rPr lang="de-DE" sz="2000" dirty="0" smtClean="0"/>
              <a:t> Ltd.</a:t>
            </a:r>
          </a:p>
        </p:txBody>
      </p:sp>
    </p:spTree>
    <p:extLst>
      <p:ext uri="{BB962C8B-B14F-4D97-AF65-F5344CB8AC3E}">
        <p14:creationId xmlns:p14="http://schemas.microsoft.com/office/powerpoint/2010/main" val="4089830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Radiation </a:t>
            </a:r>
            <a:r>
              <a:rPr lang="de-DE" dirty="0" err="1" smtClean="0"/>
              <a:t>units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671261" y="2528701"/>
                <a:ext cx="10554574" cy="3636511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de-DE" dirty="0" smtClean="0"/>
                  <a:t>Becquerel</a:t>
                </a:r>
              </a:p>
              <a:p>
                <a:pPr lvl="1"/>
                <a:r>
                  <a:rPr lang="de-DE" dirty="0" smtClean="0"/>
                  <a:t>In </a:t>
                </a:r>
                <a:r>
                  <a:rPr lang="de-DE" dirty="0" err="1" smtClean="0"/>
                  <a:t>becquerel</a:t>
                </a:r>
                <a:r>
                  <a:rPr lang="de-DE" dirty="0" smtClean="0"/>
                  <a:t> per </a:t>
                </a:r>
                <a:r>
                  <a:rPr lang="de-DE" dirty="0" err="1" smtClean="0"/>
                  <a:t>cubic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meter</a:t>
                </a:r>
                <a:r>
                  <a:rPr lang="de-DE" dirty="0" smtClean="0"/>
                  <a:t> (</a:t>
                </a:r>
                <a:r>
                  <a:rPr lang="de-DE" dirty="0" err="1" smtClean="0"/>
                  <a:t>Bq</a:t>
                </a:r>
                <a:r>
                  <a:rPr lang="de-DE" dirty="0" smtClean="0"/>
                  <a:t>/m³)</a:t>
                </a:r>
              </a:p>
              <a:p>
                <a:pPr lvl="1"/>
                <a:r>
                  <a:rPr lang="de-DE" dirty="0" err="1" smtClean="0"/>
                  <a:t>One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Bq</a:t>
                </a:r>
                <a:r>
                  <a:rPr lang="de-DE" dirty="0" smtClean="0"/>
                  <a:t> </a:t>
                </a:r>
                <a:r>
                  <a:rPr lang="en-US" dirty="0"/>
                  <a:t>defined as the activity of a quantity of radioactive material in which one nucleus decays per second.</a:t>
                </a:r>
              </a:p>
              <a:p>
                <a:pPr lvl="1"/>
                <a:r>
                  <a:rPr lang="de-DE" dirty="0" smtClean="0"/>
                  <a:t>SI </a:t>
                </a:r>
                <a:r>
                  <a:rPr lang="de-DE" dirty="0" err="1" smtClean="0"/>
                  <a:t>based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unit</a:t>
                </a:r>
                <a:r>
                  <a:rPr lang="de-DE" dirty="0" smtClean="0"/>
                  <a:t>: 1 </a:t>
                </a:r>
                <a:r>
                  <a:rPr lang="de-DE" dirty="0" err="1" smtClean="0"/>
                  <a:t>Bq</a:t>
                </a:r>
                <a:r>
                  <a:rPr lang="de-DE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de-DE" sz="1900" dirty="0" smtClean="0"/>
              </a:p>
              <a:p>
                <a:pPr lvl="1"/>
                <a:r>
                  <a:rPr lang="en-US" dirty="0" smtClean="0"/>
                  <a:t>The</a:t>
                </a:r>
                <a:r>
                  <a:rPr lang="en-US" dirty="0"/>
                  <a:t> European Union recommends mitigation concentrations of 400 </a:t>
                </a:r>
                <a:r>
                  <a:rPr lang="en-US" dirty="0" err="1"/>
                  <a:t>Bq</a:t>
                </a:r>
                <a:r>
                  <a:rPr lang="en-US" dirty="0"/>
                  <a:t>/m</a:t>
                </a:r>
                <a:r>
                  <a:rPr lang="en-US" baseline="30000" dirty="0"/>
                  <a:t>3</a:t>
                </a:r>
                <a:r>
                  <a:rPr lang="en-US" dirty="0"/>
                  <a:t> for old houses, and 200 </a:t>
                </a:r>
                <a:r>
                  <a:rPr lang="en-US" dirty="0" err="1"/>
                  <a:t>Bq</a:t>
                </a:r>
                <a:r>
                  <a:rPr lang="en-US" dirty="0"/>
                  <a:t>/m</a:t>
                </a:r>
                <a:r>
                  <a:rPr lang="en-US" baseline="30000" dirty="0"/>
                  <a:t>3</a:t>
                </a:r>
                <a:r>
                  <a:rPr lang="en-US" dirty="0"/>
                  <a:t> for new ones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Sievert</a:t>
                </a:r>
              </a:p>
              <a:p>
                <a:pPr lvl="1"/>
                <a:r>
                  <a:rPr lang="en-US" dirty="0" smtClean="0"/>
                  <a:t>Measure health effect to human body</a:t>
                </a:r>
              </a:p>
              <a:p>
                <a:pPr lvl="1"/>
                <a:r>
                  <a:rPr lang="en-US" dirty="0" smtClean="0"/>
                  <a:t>Energy absorbed: </a:t>
                </a:r>
                <a14:m>
                  <m:oMath xmlns:m="http://schemas.openxmlformats.org/officeDocument/2006/math"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fr-FR" baseline="30000" dirty="0"/>
              </a:p>
              <a:p>
                <a:endParaRPr lang="de-DE" dirty="0" smtClean="0"/>
              </a:p>
              <a:p>
                <a:pPr lvl="1"/>
                <a:endParaRPr lang="de-DE" dirty="0" smtClean="0"/>
              </a:p>
              <a:p>
                <a:pPr lvl="1"/>
                <a:endParaRPr lang="de-DE" dirty="0" smtClean="0"/>
              </a:p>
              <a:p>
                <a:pPr marL="0" indent="0">
                  <a:buNone/>
                </a:pPr>
                <a:endParaRPr lang="de-DE" dirty="0" smtClean="0"/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261" y="2528701"/>
                <a:ext cx="10554574" cy="3636511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67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Measuring</a:t>
            </a:r>
            <a:r>
              <a:rPr lang="de-DE" dirty="0" smtClean="0"/>
              <a:t> Radiation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71261" y="2505322"/>
            <a:ext cx="4878703" cy="3636511"/>
          </a:xfrm>
        </p:spPr>
        <p:txBody>
          <a:bodyPr anchor="t"/>
          <a:lstStyle/>
          <a:p>
            <a:r>
              <a:rPr lang="en-US" dirty="0"/>
              <a:t>A </a:t>
            </a:r>
            <a:r>
              <a:rPr lang="en-US" b="1" dirty="0"/>
              <a:t>scintillation counter</a:t>
            </a:r>
            <a:r>
              <a:rPr lang="en-US" dirty="0"/>
              <a:t> is an instrument for detecting and measuring ionizing radiation.</a:t>
            </a:r>
          </a:p>
          <a:p>
            <a:r>
              <a:rPr lang="en-US" dirty="0"/>
              <a:t>The </a:t>
            </a:r>
            <a:r>
              <a:rPr lang="en-US" b="1" dirty="0" err="1"/>
              <a:t>sievert</a:t>
            </a:r>
            <a:r>
              <a:rPr lang="en-US" b="1" dirty="0"/>
              <a:t> (</a:t>
            </a:r>
            <a:r>
              <a:rPr lang="en-US" b="1" dirty="0" err="1"/>
              <a:t>sv</a:t>
            </a:r>
            <a:r>
              <a:rPr lang="en-US" b="1" dirty="0"/>
              <a:t>)</a:t>
            </a:r>
            <a:r>
              <a:rPr lang="en-US" dirty="0"/>
              <a:t> is a measure of the health effect of low levels of ionizing radiation on the human body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measuring in</a:t>
            </a:r>
          </a:p>
          <a:p>
            <a:pPr lvl="1"/>
            <a:r>
              <a:rPr lang="en-US" dirty="0" smtClean="0"/>
              <a:t>Air</a:t>
            </a:r>
          </a:p>
          <a:p>
            <a:pPr lvl="1"/>
            <a:r>
              <a:rPr lang="en-US" dirty="0" smtClean="0"/>
              <a:t>Ground</a:t>
            </a:r>
          </a:p>
          <a:p>
            <a:pPr lvl="1"/>
            <a:r>
              <a:rPr lang="en-US" dirty="0" smtClean="0"/>
              <a:t>In houses</a:t>
            </a:r>
            <a:endParaRPr lang="en-US" dirty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8101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Occurence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lvl="1"/>
            <a:endParaRPr lang="fr-FR" baseline="30000" dirty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671261" y="2505322"/>
            <a:ext cx="5194583" cy="3638764"/>
          </a:xfrm>
        </p:spPr>
        <p:txBody>
          <a:bodyPr anchor="t"/>
          <a:lstStyle/>
          <a:p>
            <a:r>
              <a:rPr lang="de-DE" dirty="0" err="1" smtClean="0"/>
              <a:t>Soil</a:t>
            </a:r>
            <a:endParaRPr lang="en-GB" dirty="0" smtClean="0"/>
          </a:p>
          <a:p>
            <a:r>
              <a:rPr lang="de-DE" dirty="0" err="1" smtClean="0"/>
              <a:t>Entering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holes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basement</a:t>
            </a:r>
            <a:endParaRPr lang="de-DE" dirty="0" smtClean="0"/>
          </a:p>
          <a:p>
            <a:r>
              <a:rPr lang="de-DE" dirty="0" smtClean="0"/>
              <a:t>Radon </a:t>
            </a:r>
            <a:r>
              <a:rPr lang="de-DE" dirty="0" err="1" smtClean="0"/>
              <a:t>enriches</a:t>
            </a:r>
            <a:r>
              <a:rPr lang="de-DE" dirty="0" smtClean="0"/>
              <a:t> in </a:t>
            </a:r>
            <a:r>
              <a:rPr lang="de-DE" dirty="0" err="1" smtClean="0"/>
              <a:t>air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998950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Health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71261" y="2508604"/>
            <a:ext cx="4476769" cy="4184407"/>
          </a:xfrm>
        </p:spPr>
        <p:txBody>
          <a:bodyPr anchor="t"/>
          <a:lstStyle/>
          <a:p>
            <a:r>
              <a:rPr lang="en-US" dirty="0" smtClean="0"/>
              <a:t>Exposure to </a:t>
            </a:r>
            <a:r>
              <a:rPr lang="en-US" dirty="0"/>
              <a:t>high concentrations of radon will lead to lung cancer or a lung </a:t>
            </a:r>
            <a:r>
              <a:rPr lang="en-US" dirty="0" smtClean="0"/>
              <a:t>disease</a:t>
            </a:r>
          </a:p>
          <a:p>
            <a:r>
              <a:rPr lang="en-US" dirty="0"/>
              <a:t>estimated to contribute to about 2% of all cancer related deaths in Europe</a:t>
            </a:r>
            <a:endParaRPr lang="fr-FR" baseline="30000" dirty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5" name="Picture 2" descr="C:\Users\rajesh\Desktop\radon-ka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663" y="2505322"/>
            <a:ext cx="5610335" cy="3987206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3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 </a:t>
            </a:r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18653"/>
            <a:ext cx="10554574" cy="3636511"/>
          </a:xfrm>
        </p:spPr>
        <p:txBody>
          <a:bodyPr anchor="t">
            <a:normAutofit fontScale="92500" lnSpcReduction="10000"/>
          </a:bodyPr>
          <a:lstStyle/>
          <a:p>
            <a:r>
              <a:rPr lang="de-DE" dirty="0" smtClean="0"/>
              <a:t>Backend</a:t>
            </a:r>
            <a:endParaRPr lang="de-DE" dirty="0"/>
          </a:p>
          <a:p>
            <a:pPr lvl="1"/>
            <a:r>
              <a:rPr lang="de-DE" dirty="0"/>
              <a:t>easy </a:t>
            </a:r>
            <a:r>
              <a:rPr lang="de-DE" dirty="0" err="1"/>
              <a:t>and</a:t>
            </a:r>
            <a:r>
              <a:rPr lang="de-DE" dirty="0"/>
              <a:t> quick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 smtClean="0"/>
              <a:t>up</a:t>
            </a:r>
            <a:endParaRPr lang="de-DE" dirty="0" smtClean="0"/>
          </a:p>
          <a:p>
            <a:pPr lvl="1"/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documentation</a:t>
            </a:r>
            <a:r>
              <a:rPr lang="de-DE" dirty="0" smtClean="0"/>
              <a:t> / </a:t>
            </a:r>
            <a:r>
              <a:rPr lang="de-DE" dirty="0" err="1" smtClean="0"/>
              <a:t>support</a:t>
            </a:r>
            <a:endParaRPr lang="de-DE" dirty="0" smtClean="0"/>
          </a:p>
          <a:p>
            <a:pPr lvl="1"/>
            <a:r>
              <a:rPr lang="de-DE" dirty="0" err="1" smtClean="0"/>
              <a:t>possibility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adapt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personal </a:t>
            </a:r>
            <a:r>
              <a:rPr lang="de-DE" dirty="0" err="1" smtClean="0"/>
              <a:t>needs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Frontend</a:t>
            </a:r>
          </a:p>
          <a:p>
            <a:pPr lvl="1"/>
            <a:r>
              <a:rPr lang="de-DE" dirty="0" smtClean="0"/>
              <a:t>Usability</a:t>
            </a:r>
            <a:endParaRPr lang="de-DE" dirty="0"/>
          </a:p>
          <a:p>
            <a:pPr lvl="1"/>
            <a:r>
              <a:rPr lang="de-DE" dirty="0" smtClean="0"/>
              <a:t>all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included</a:t>
            </a:r>
            <a:r>
              <a:rPr lang="de-DE" dirty="0"/>
              <a:t> (e.g. Google </a:t>
            </a:r>
            <a:r>
              <a:rPr lang="de-DE" dirty="0" err="1" smtClean="0"/>
              <a:t>Maps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mobile </a:t>
            </a:r>
            <a:r>
              <a:rPr lang="de-DE" dirty="0" err="1"/>
              <a:t>devices</a:t>
            </a:r>
            <a:endParaRPr lang="de-DE" dirty="0"/>
          </a:p>
          <a:p>
            <a:pPr lvl="1"/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85997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 </a:t>
            </a:r>
            <a:r>
              <a:rPr lang="de-DE" dirty="0" err="1"/>
              <a:t>a</a:t>
            </a:r>
            <a:r>
              <a:rPr lang="de-DE" dirty="0" err="1" smtClean="0"/>
              <a:t>rchitecture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05" y="2007839"/>
            <a:ext cx="4612188" cy="46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9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366672" y="5547733"/>
            <a:ext cx="247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Radon </a:t>
            </a:r>
            <a:r>
              <a:rPr lang="de-DE" dirty="0" err="1" smtClean="0"/>
              <a:t>measurements</a:t>
            </a:r>
            <a:endParaRPr lang="en-GB" dirty="0"/>
          </a:p>
        </p:txBody>
      </p:sp>
      <p:sp>
        <p:nvSpPr>
          <p:cNvPr id="12" name="Textfeld 11"/>
          <p:cNvSpPr txBox="1"/>
          <p:nvPr/>
        </p:nvSpPr>
        <p:spPr>
          <a:xfrm>
            <a:off x="6347082" y="2505322"/>
            <a:ext cx="147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A</a:t>
            </a:r>
            <a:r>
              <a:rPr lang="de-DE" dirty="0" smtClean="0"/>
              <a:t>dditional </a:t>
            </a:r>
            <a:r>
              <a:rPr lang="de-DE" dirty="0" err="1" smtClean="0"/>
              <a:t>data</a:t>
            </a:r>
            <a:endParaRPr lang="en-GB" dirty="0"/>
          </a:p>
        </p:txBody>
      </p:sp>
      <p:sp>
        <p:nvSpPr>
          <p:cNvPr id="3" name="Textfeld 2"/>
          <p:cNvSpPr txBox="1"/>
          <p:nvPr/>
        </p:nvSpPr>
        <p:spPr>
          <a:xfrm>
            <a:off x="1246909" y="3151653"/>
            <a:ext cx="238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image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8260772" y="2467024"/>
            <a:ext cx="3304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Roads</a:t>
            </a:r>
            <a:r>
              <a:rPr lang="de-DE" dirty="0" smtClean="0"/>
              <a:t>, </a:t>
            </a:r>
            <a:r>
              <a:rPr lang="de-DE" dirty="0" err="1" smtClean="0"/>
              <a:t>Streets</a:t>
            </a:r>
            <a:r>
              <a:rPr lang="de-DE" dirty="0" smtClean="0"/>
              <a:t>, …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Elevation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Hillshade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Additional </a:t>
            </a:r>
            <a:r>
              <a:rPr lang="de-DE" dirty="0" err="1" smtClean="0"/>
              <a:t>thematic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Inhaltsplatzhalt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95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Mockup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GUI -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1" y="2346752"/>
            <a:ext cx="6702424" cy="418851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373685" y="5888938"/>
            <a:ext cx="245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Overview</a:t>
            </a:r>
            <a:endParaRPr lang="de-DE" dirty="0" smtClean="0"/>
          </a:p>
          <a:p>
            <a:r>
              <a:rPr lang="de-DE" dirty="0" err="1" smtClean="0"/>
              <a:t>Collapsed</a:t>
            </a:r>
            <a:r>
              <a:rPr lang="de-DE" dirty="0" smtClean="0"/>
              <a:t> </a:t>
            </a:r>
            <a:r>
              <a:rPr lang="de-DE" dirty="0" err="1" smtClean="0"/>
              <a:t>menu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3" b="37815"/>
          <a:stretch/>
        </p:blipFill>
        <p:spPr>
          <a:xfrm>
            <a:off x="6962398" y="3015735"/>
            <a:ext cx="3054438" cy="9352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7"/>
          <a:stretch/>
        </p:blipFill>
        <p:spPr>
          <a:xfrm>
            <a:off x="6962397" y="4418915"/>
            <a:ext cx="3054439" cy="9224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439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Mockup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GUI -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1" y="2350035"/>
            <a:ext cx="6702424" cy="418851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373685" y="5892220"/>
            <a:ext cx="245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Overview</a:t>
            </a:r>
            <a:endParaRPr lang="de-DE" dirty="0" smtClean="0"/>
          </a:p>
          <a:p>
            <a:r>
              <a:rPr lang="de-DE" dirty="0" err="1" smtClean="0"/>
              <a:t>opened</a:t>
            </a:r>
            <a:r>
              <a:rPr lang="de-DE" dirty="0" smtClean="0"/>
              <a:t> </a:t>
            </a:r>
            <a:r>
              <a:rPr lang="de-DE" dirty="0" err="1" smtClean="0"/>
              <a:t>menu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361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Mockup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GUI - The Menu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027548" y="6036983"/>
            <a:ext cx="245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Upper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525977"/>
            <a:ext cx="3217548" cy="388033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79" y="2525977"/>
            <a:ext cx="3442027" cy="388033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9858606" y="6036983"/>
            <a:ext cx="245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802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05322"/>
            <a:ext cx="10554574" cy="3636511"/>
          </a:xfrm>
        </p:spPr>
        <p:txBody>
          <a:bodyPr anchor="t">
            <a:normAutofit/>
          </a:bodyPr>
          <a:lstStyle/>
          <a:p>
            <a:r>
              <a:rPr lang="de-DE" dirty="0" err="1" smtClean="0"/>
              <a:t>GeoViz</a:t>
            </a:r>
            <a:r>
              <a:rPr lang="de-DE" dirty="0" smtClean="0"/>
              <a:t> Ltd.					</a:t>
            </a:r>
          </a:p>
          <a:p>
            <a:r>
              <a:rPr lang="de-DE" dirty="0" smtClean="0"/>
              <a:t>Radon</a:t>
            </a:r>
          </a:p>
          <a:p>
            <a:r>
              <a:rPr lang="de-DE" dirty="0" smtClean="0"/>
              <a:t>System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r>
              <a:rPr lang="de-DE" dirty="0" smtClean="0"/>
              <a:t>Data</a:t>
            </a:r>
          </a:p>
          <a:p>
            <a:r>
              <a:rPr lang="de-DE" dirty="0" smtClean="0"/>
              <a:t>GUI</a:t>
            </a:r>
            <a:endParaRPr lang="de-DE" dirty="0"/>
          </a:p>
          <a:p>
            <a:r>
              <a:rPr lang="de-DE" dirty="0" err="1" smtClean="0"/>
              <a:t>License</a:t>
            </a:r>
            <a:endParaRPr lang="de-DE" dirty="0" smtClean="0"/>
          </a:p>
          <a:p>
            <a:r>
              <a:rPr lang="de-DE" dirty="0" smtClean="0"/>
              <a:t>Project Plan </a:t>
            </a:r>
            <a:r>
              <a:rPr lang="de-DE" dirty="0" err="1" smtClean="0"/>
              <a:t>and</a:t>
            </a:r>
            <a:r>
              <a:rPr lang="de-DE" dirty="0" smtClean="0"/>
              <a:t> Gantt Chart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86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Open Source Licensing Models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05322"/>
            <a:ext cx="10554574" cy="3636511"/>
          </a:xfrm>
        </p:spPr>
        <p:txBody>
          <a:bodyPr anchor="t">
            <a:normAutofit/>
          </a:bodyPr>
          <a:lstStyle/>
          <a:p>
            <a:r>
              <a:rPr lang="en-US" altLang="en-US" dirty="0">
                <a:latin typeface="+mj-lt"/>
              </a:rPr>
              <a:t>GNU General Public </a:t>
            </a:r>
            <a:r>
              <a:rPr lang="en-US" altLang="en-US" dirty="0" smtClean="0">
                <a:latin typeface="+mj-lt"/>
              </a:rPr>
              <a:t>License</a:t>
            </a:r>
            <a:endParaRPr lang="en-US" altLang="en-US" dirty="0">
              <a:latin typeface="+mj-lt"/>
            </a:endParaRPr>
          </a:p>
          <a:p>
            <a:r>
              <a:rPr lang="en-US" altLang="en-US" dirty="0">
                <a:latin typeface="+mj-lt"/>
              </a:rPr>
              <a:t>BSD-style license</a:t>
            </a:r>
          </a:p>
          <a:p>
            <a:r>
              <a:rPr lang="en-US" altLang="en-US" dirty="0">
                <a:latin typeface="+mj-lt"/>
              </a:rPr>
              <a:t>Other models: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+mj-lt"/>
              </a:rPr>
              <a:t>Mozilla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+mj-lt"/>
              </a:rPr>
              <a:t>I.B.M., Apple, Intel, </a:t>
            </a:r>
            <a:r>
              <a:rPr lang="en-US" altLang="en-US" dirty="0" err="1">
                <a:latin typeface="+mj-lt"/>
              </a:rPr>
              <a:t>RealNetworks</a:t>
            </a:r>
            <a:r>
              <a:rPr lang="en-US" altLang="en-US" dirty="0">
                <a:latin typeface="+mj-lt"/>
              </a:rPr>
              <a:t>, etc.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+mj-lt"/>
              </a:rPr>
              <a:t>Artistic license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+mj-lt"/>
              </a:rPr>
              <a:t>GNU Lesser GPL</a:t>
            </a:r>
          </a:p>
          <a:p>
            <a:r>
              <a:rPr lang="en-US" altLang="en-US" dirty="0">
                <a:latin typeface="+mj-lt"/>
              </a:rPr>
              <a:t>Open Source Initiative (opensource.org)</a:t>
            </a:r>
          </a:p>
        </p:txBody>
      </p:sp>
    </p:spTree>
    <p:extLst>
      <p:ext uri="{BB962C8B-B14F-4D97-AF65-F5344CB8AC3E}">
        <p14:creationId xmlns:p14="http://schemas.microsoft.com/office/powerpoint/2010/main" val="167008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BSD-Style </a:t>
            </a:r>
            <a:r>
              <a:rPr lang="de-DE" dirty="0" err="1" smtClean="0"/>
              <a:t>License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05322"/>
            <a:ext cx="10554574" cy="3636511"/>
          </a:xfrm>
        </p:spPr>
        <p:txBody>
          <a:bodyPr anchor="t">
            <a:normAutofit/>
          </a:bodyPr>
          <a:lstStyle/>
          <a:p>
            <a:r>
              <a:rPr lang="en-US" altLang="en-US" dirty="0" smtClean="0"/>
              <a:t>License </a:t>
            </a:r>
            <a:r>
              <a:rPr lang="en-US" altLang="en-US" dirty="0"/>
              <a:t>grant:  unlimited use, modification, distribution</a:t>
            </a:r>
          </a:p>
          <a:p>
            <a:r>
              <a:rPr lang="en-US" altLang="en-US" dirty="0"/>
              <a:t>No warranties; disclaimer of consequential damages</a:t>
            </a:r>
          </a:p>
          <a:p>
            <a:r>
              <a:rPr lang="en-US" altLang="en-US" dirty="0"/>
              <a:t>No endorsement</a:t>
            </a:r>
          </a:p>
          <a:p>
            <a:r>
              <a:rPr lang="en-US" altLang="en-US" dirty="0"/>
              <a:t>Attribution </a:t>
            </a:r>
          </a:p>
        </p:txBody>
      </p:sp>
    </p:spTree>
    <p:extLst>
      <p:ext uri="{BB962C8B-B14F-4D97-AF65-F5344CB8AC3E}">
        <p14:creationId xmlns:p14="http://schemas.microsoft.com/office/powerpoint/2010/main" val="409379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GNU – General Public </a:t>
            </a:r>
            <a:r>
              <a:rPr lang="de-DE" dirty="0" err="1" smtClean="0"/>
              <a:t>License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05322"/>
            <a:ext cx="10554574" cy="3636511"/>
          </a:xfrm>
        </p:spPr>
        <p:txBody>
          <a:bodyPr anchor="t">
            <a:normAutofit/>
          </a:bodyPr>
          <a:lstStyle/>
          <a:p>
            <a:r>
              <a:rPr lang="en-US" altLang="en-US" sz="1900" dirty="0" smtClean="0"/>
              <a:t>Unlimited </a:t>
            </a:r>
            <a:r>
              <a:rPr lang="en-US" altLang="en-US" sz="1900" dirty="0"/>
              <a:t>right to run program</a:t>
            </a:r>
          </a:p>
          <a:p>
            <a:r>
              <a:rPr lang="en-US" altLang="en-US" sz="1900" dirty="0"/>
              <a:t>Unlimited access to source code</a:t>
            </a:r>
          </a:p>
          <a:p>
            <a:r>
              <a:rPr lang="en-US" altLang="en-US" sz="1900" dirty="0"/>
              <a:t>Unlimited right to distribute verbatim copies</a:t>
            </a:r>
          </a:p>
          <a:p>
            <a:r>
              <a:rPr lang="en-US" altLang="en-US" sz="1900" dirty="0"/>
              <a:t>May create derivatives IF you agree to make the derivatives “free”</a:t>
            </a:r>
          </a:p>
          <a:p>
            <a:r>
              <a:rPr lang="en-US" altLang="en-US" sz="1900" dirty="0" smtClean="0"/>
              <a:t>License </a:t>
            </a:r>
            <a:r>
              <a:rPr lang="en-US" altLang="en-US" sz="1900" dirty="0"/>
              <a:t>is “viral”</a:t>
            </a:r>
          </a:p>
          <a:p>
            <a:r>
              <a:rPr lang="en-US" altLang="en-US" sz="1900" dirty="0"/>
              <a:t>No warranties; disclaimer of consequential damages</a:t>
            </a:r>
          </a:p>
        </p:txBody>
      </p:sp>
    </p:spTree>
    <p:extLst>
      <p:ext uri="{BB962C8B-B14F-4D97-AF65-F5344CB8AC3E}">
        <p14:creationId xmlns:p14="http://schemas.microsoft.com/office/powerpoint/2010/main" val="73899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Licensing: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behind</a:t>
            </a:r>
            <a:r>
              <a:rPr lang="de-DE" dirty="0" smtClean="0"/>
              <a:t> open </a:t>
            </a:r>
            <a:r>
              <a:rPr lang="de-DE" dirty="0" err="1" smtClean="0"/>
              <a:t>source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05322"/>
            <a:ext cx="10554574" cy="3636511"/>
          </a:xfrm>
        </p:spPr>
        <p:txBody>
          <a:bodyPr anchor="t">
            <a:normAutofit/>
          </a:bodyPr>
          <a:lstStyle/>
          <a:p>
            <a:r>
              <a:rPr lang="en-US" altLang="en-US" dirty="0"/>
              <a:t>“Free” and “open” is not:</a:t>
            </a:r>
          </a:p>
          <a:p>
            <a:pPr lvl="1"/>
            <a:r>
              <a:rPr lang="en-US" altLang="en-US" dirty="0"/>
              <a:t>Public domain</a:t>
            </a:r>
          </a:p>
          <a:p>
            <a:pPr lvl="1"/>
            <a:r>
              <a:rPr lang="en-US" altLang="en-US" dirty="0"/>
              <a:t>Copyright “first sale”</a:t>
            </a:r>
          </a:p>
          <a:p>
            <a:pPr lvl="1"/>
            <a:r>
              <a:rPr lang="en-US" altLang="en-US" dirty="0"/>
              <a:t>Shareware or freeware</a:t>
            </a:r>
          </a:p>
          <a:p>
            <a:r>
              <a:rPr lang="en-US" altLang="en-US" dirty="0"/>
              <a:t>Licensing makes it work</a:t>
            </a:r>
          </a:p>
          <a:p>
            <a:pPr lvl="1"/>
            <a:r>
              <a:rPr lang="en-US" altLang="en-US" dirty="0"/>
              <a:t>Control over use</a:t>
            </a:r>
          </a:p>
          <a:p>
            <a:pPr lvl="1"/>
            <a:r>
              <a:rPr lang="en-US" altLang="en-US" dirty="0"/>
              <a:t>Risk shifting</a:t>
            </a:r>
          </a:p>
          <a:p>
            <a:pPr lvl="1"/>
            <a:r>
              <a:rPr lang="en-US" altLang="en-US" dirty="0"/>
              <a:t>“To stay free, software must be copyrighted and licensed.” </a:t>
            </a:r>
            <a:r>
              <a:rPr lang="en-US" altLang="en-US" dirty="0" err="1"/>
              <a:t>Debian</a:t>
            </a:r>
            <a:r>
              <a:rPr lang="en-US" altLang="en-US" dirty="0"/>
              <a:t> GNU/Linux Group</a:t>
            </a:r>
          </a:p>
        </p:txBody>
      </p:sp>
    </p:spTree>
    <p:extLst>
      <p:ext uri="{BB962C8B-B14F-4D97-AF65-F5344CB8AC3E}">
        <p14:creationId xmlns:p14="http://schemas.microsoft.com/office/powerpoint/2010/main" val="3591509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Prominent open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programs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05322"/>
            <a:ext cx="10554574" cy="3636511"/>
          </a:xfrm>
        </p:spPr>
        <p:txBody>
          <a:bodyPr anchor="t">
            <a:normAutofit/>
          </a:bodyPr>
          <a:lstStyle/>
          <a:p>
            <a:endParaRPr lang="en-US" alt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914400" y="2337955"/>
            <a:ext cx="5850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Note: </a:t>
            </a:r>
            <a:r>
              <a:rPr lang="de-DE" dirty="0" err="1" smtClean="0"/>
              <a:t>logos</a:t>
            </a:r>
            <a:r>
              <a:rPr lang="de-DE" dirty="0" smtClean="0"/>
              <a:t> </a:t>
            </a:r>
            <a:r>
              <a:rPr lang="de-DE" dirty="0" err="1" smtClean="0"/>
              <a:t>removed</a:t>
            </a:r>
            <a:r>
              <a:rPr lang="de-DE" dirty="0" smtClean="0"/>
              <a:t> – just </a:t>
            </a:r>
            <a:r>
              <a:rPr lang="de-DE" dirty="0" err="1" smtClean="0"/>
              <a:t>text</a:t>
            </a:r>
            <a:endParaRPr lang="de-DE" dirty="0" smtClean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Apache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Linux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MySQL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FireFox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498080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Prominent open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vendors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257300" y="2462645"/>
            <a:ext cx="5985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Note: Logos </a:t>
            </a:r>
            <a:r>
              <a:rPr lang="de-DE" dirty="0" err="1" smtClean="0"/>
              <a:t>removed</a:t>
            </a:r>
            <a:r>
              <a:rPr lang="de-DE" dirty="0" smtClean="0"/>
              <a:t> – just </a:t>
            </a:r>
            <a:r>
              <a:rPr lang="de-DE" dirty="0" err="1" smtClean="0"/>
              <a:t>text</a:t>
            </a:r>
            <a:endParaRPr lang="de-DE" dirty="0" smtClean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IBM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Redhat</a:t>
            </a:r>
            <a:r>
              <a:rPr lang="de-DE" dirty="0" smtClean="0"/>
              <a:t> (Linux)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Sun (Oracle)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25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uses</a:t>
            </a:r>
            <a:r>
              <a:rPr lang="de-DE" dirty="0" smtClean="0"/>
              <a:t> open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05322"/>
            <a:ext cx="10554574" cy="3636511"/>
          </a:xfrm>
        </p:spPr>
        <p:txBody>
          <a:bodyPr anchor="t">
            <a:normAutofit/>
          </a:bodyPr>
          <a:lstStyle/>
          <a:p>
            <a:r>
              <a:rPr lang="en-US" altLang="en-US" dirty="0" smtClean="0"/>
              <a:t>At first: Hackers</a:t>
            </a:r>
          </a:p>
          <a:p>
            <a:r>
              <a:rPr lang="en-US" altLang="en-US" dirty="0" smtClean="0"/>
              <a:t>Now: lots of people</a:t>
            </a:r>
          </a:p>
          <a:p>
            <a:pPr lvl="1"/>
            <a:r>
              <a:rPr lang="en-US" altLang="en-US" sz="1700" dirty="0"/>
              <a:t>Internet backbone:  Apache, </a:t>
            </a:r>
            <a:r>
              <a:rPr lang="en-US" altLang="en-US" sz="1700" dirty="0" err="1"/>
              <a:t>Sendmail</a:t>
            </a:r>
            <a:r>
              <a:rPr lang="en-US" altLang="en-US" sz="1700" dirty="0"/>
              <a:t>, BIND</a:t>
            </a:r>
          </a:p>
          <a:p>
            <a:pPr lvl="1"/>
            <a:r>
              <a:rPr lang="en-US" altLang="en-US" sz="1700" dirty="0"/>
              <a:t>Linux</a:t>
            </a:r>
          </a:p>
          <a:p>
            <a:pPr lvl="1"/>
            <a:r>
              <a:rPr lang="en-US" altLang="en-US" sz="1700" dirty="0"/>
              <a:t>I.B.M., Intel, Apple, H.P., Sun</a:t>
            </a:r>
          </a:p>
          <a:p>
            <a:pPr lvl="1"/>
            <a:r>
              <a:rPr lang="en-US" altLang="en-US" sz="1700" dirty="0"/>
              <a:t>Commercial businesses</a:t>
            </a:r>
          </a:p>
          <a:p>
            <a:pPr lvl="1"/>
            <a:r>
              <a:rPr lang="en-US" altLang="en-US" sz="1700" dirty="0"/>
              <a:t>Federal and state governments</a:t>
            </a:r>
          </a:p>
          <a:p>
            <a:pPr lvl="1"/>
            <a:r>
              <a:rPr lang="en-US" altLang="en-US" sz="1700" dirty="0"/>
              <a:t>E.g., China, Mexico, Indonesia, Japan, Germany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3992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Chosen </a:t>
            </a:r>
            <a:r>
              <a:rPr lang="de-DE" dirty="0" err="1" smtClean="0"/>
              <a:t>license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05322"/>
            <a:ext cx="10554574" cy="3636511"/>
          </a:xfrm>
        </p:spPr>
        <p:txBody>
          <a:bodyPr anchor="t">
            <a:normAutofit/>
          </a:bodyPr>
          <a:lstStyle/>
          <a:p>
            <a:r>
              <a:rPr lang="en-US" altLang="en-US" dirty="0" smtClean="0"/>
              <a:t>MIT-</a:t>
            </a:r>
            <a:r>
              <a:rPr lang="en-US" altLang="en-US" dirty="0" err="1" smtClean="0"/>
              <a:t>Licence</a:t>
            </a:r>
            <a:r>
              <a:rPr lang="en-US" altLang="en-US" dirty="0" smtClean="0"/>
              <a:t> based</a:t>
            </a:r>
          </a:p>
          <a:p>
            <a:pPr lvl="1"/>
            <a:r>
              <a:rPr lang="en-US" altLang="en-US" sz="1500" dirty="0" smtClean="0"/>
              <a:t>Free to use for everything</a:t>
            </a:r>
          </a:p>
          <a:p>
            <a:pPr lvl="1"/>
            <a:r>
              <a:rPr lang="en-US" altLang="en-US" sz="1500" dirty="0" smtClean="0"/>
              <a:t>No warranty</a:t>
            </a:r>
          </a:p>
          <a:p>
            <a:r>
              <a:rPr lang="en-US" altLang="en-US" sz="1700" dirty="0" smtClean="0"/>
              <a:t>Changes</a:t>
            </a:r>
          </a:p>
          <a:p>
            <a:pPr lvl="1"/>
            <a:r>
              <a:rPr lang="en-US" altLang="en-US" sz="1500" dirty="0" smtClean="0"/>
              <a:t>Original link to source code added</a:t>
            </a:r>
          </a:p>
          <a:p>
            <a:pPr lvl="1"/>
            <a:r>
              <a:rPr lang="en-US" altLang="en-US" sz="1500" dirty="0" smtClean="0"/>
              <a:t>Names added</a:t>
            </a:r>
          </a:p>
          <a:p>
            <a:r>
              <a:rPr lang="en-US" altLang="en-US" sz="1700" dirty="0" smtClean="0">
                <a:sym typeface="Wingdings" panose="05000000000000000000" pitchFamily="2" charset="2"/>
              </a:rPr>
              <a:t>New license: </a:t>
            </a:r>
            <a:r>
              <a:rPr lang="en-US" altLang="en-US" sz="1700" dirty="0" err="1" smtClean="0">
                <a:sym typeface="Wingdings" panose="05000000000000000000" pitchFamily="2" charset="2"/>
              </a:rPr>
              <a:t>GeoViz</a:t>
            </a:r>
            <a:r>
              <a:rPr lang="en-US" altLang="en-US" sz="1700" dirty="0" smtClean="0">
                <a:sym typeface="Wingdings" panose="05000000000000000000" pitchFamily="2" charset="2"/>
              </a:rPr>
              <a:t> License 1.0</a:t>
            </a:r>
            <a:endParaRPr lang="en-US" altLang="en-US" sz="1700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359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anguages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1261" y="2505322"/>
            <a:ext cx="10554574" cy="3636511"/>
          </a:xfrm>
        </p:spPr>
        <p:txBody>
          <a:bodyPr anchor="t">
            <a:normAutofit/>
          </a:bodyPr>
          <a:lstStyle/>
          <a:p>
            <a:r>
              <a:rPr lang="en-US" dirty="0"/>
              <a:t>Mapmap.js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D3js</a:t>
            </a:r>
          </a:p>
          <a:p>
            <a:r>
              <a:rPr lang="en-US" dirty="0" err="1"/>
              <a:t>Geofabrik</a:t>
            </a:r>
            <a:r>
              <a:rPr lang="en-US" dirty="0"/>
              <a:t> (Data Source)</a:t>
            </a:r>
          </a:p>
          <a:p>
            <a:r>
              <a:rPr lang="en-US" dirty="0" err="1" smtClean="0"/>
              <a:t>PostGIS</a:t>
            </a:r>
            <a:endParaRPr lang="en-US" dirty="0"/>
          </a:p>
          <a:p>
            <a:r>
              <a:rPr lang="en-US" dirty="0" err="1"/>
              <a:t>GeoServer</a:t>
            </a:r>
            <a:endParaRPr lang="en-US" dirty="0"/>
          </a:p>
          <a:p>
            <a:r>
              <a:rPr lang="en-US" dirty="0"/>
              <a:t>HTML, CSS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451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Plan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16" y="3123738"/>
            <a:ext cx="10565182" cy="1804522"/>
          </a:xfrm>
        </p:spPr>
      </p:pic>
    </p:spTree>
    <p:extLst>
      <p:ext uri="{BB962C8B-B14F-4D97-AF65-F5344CB8AC3E}">
        <p14:creationId xmlns:p14="http://schemas.microsoft.com/office/powerpoint/2010/main" val="166024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Team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7" y="2793191"/>
            <a:ext cx="2086868" cy="208686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7188" y="5073470"/>
            <a:ext cx="3086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Georg </a:t>
            </a:r>
            <a:r>
              <a:rPr lang="de-DE" dirty="0" smtClean="0"/>
              <a:t>Stubenrauch </a:t>
            </a:r>
            <a:r>
              <a:rPr lang="de-DE" dirty="0" err="1" smtClean="0"/>
              <a:t>Spatial</a:t>
            </a:r>
            <a:r>
              <a:rPr lang="de-DE" dirty="0" smtClean="0"/>
              <a:t> </a:t>
            </a:r>
            <a:r>
              <a:rPr lang="de-DE" dirty="0"/>
              <a:t>Analysis Engineer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3367465" y="5073470"/>
            <a:ext cx="2417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Rajesh</a:t>
            </a:r>
            <a:r>
              <a:rPr lang="de-DE" dirty="0" smtClean="0"/>
              <a:t> </a:t>
            </a:r>
            <a:r>
              <a:rPr lang="de-DE" dirty="0" err="1" smtClean="0"/>
              <a:t>Mahalingam</a:t>
            </a:r>
            <a:r>
              <a:rPr lang="de-DE" dirty="0" smtClean="0"/>
              <a:t> Software </a:t>
            </a:r>
            <a:r>
              <a:rPr lang="de-DE" dirty="0"/>
              <a:t>Developer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6331856" y="5073470"/>
            <a:ext cx="243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Md</a:t>
            </a:r>
            <a:r>
              <a:rPr lang="de-DE" dirty="0" smtClean="0"/>
              <a:t> </a:t>
            </a:r>
            <a:r>
              <a:rPr lang="de-DE" dirty="0" err="1" smtClean="0"/>
              <a:t>Kamrul</a:t>
            </a:r>
            <a:r>
              <a:rPr lang="de-DE" dirty="0"/>
              <a:t> </a:t>
            </a:r>
            <a:r>
              <a:rPr lang="de-DE" dirty="0" err="1" smtClean="0"/>
              <a:t>Ahsan</a:t>
            </a:r>
            <a:r>
              <a:rPr lang="de-DE" dirty="0"/>
              <a:t> Software Developer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9176599" y="5073470"/>
            <a:ext cx="2674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Sebastian </a:t>
            </a:r>
            <a:r>
              <a:rPr lang="de-DE" dirty="0"/>
              <a:t>Lemstra Project Management</a:t>
            </a:r>
            <a:endParaRPr lang="en-GB" dirty="0"/>
          </a:p>
          <a:p>
            <a:pPr algn="ctr"/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64" y="2793191"/>
            <a:ext cx="2162348" cy="216234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438" y="2793191"/>
            <a:ext cx="2140887" cy="2140887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67" y="2793191"/>
            <a:ext cx="2162348" cy="216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86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CSE P 590TU Lecture Slides and Video </a:t>
            </a:r>
            <a:r>
              <a:rPr lang="en-US" dirty="0" smtClean="0"/>
              <a:t>Archives, UNIVERSITY </a:t>
            </a:r>
            <a:r>
              <a:rPr lang="en-US" dirty="0"/>
              <a:t>OF </a:t>
            </a:r>
            <a:r>
              <a:rPr lang="en-US" dirty="0" smtClean="0"/>
              <a:t>WASHINGTON.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23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8537" y="2285921"/>
            <a:ext cx="4461005" cy="1902961"/>
          </a:xfrm>
        </p:spPr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!</a:t>
            </a:r>
            <a:br>
              <a:rPr lang="de-DE" dirty="0" smtClean="0"/>
            </a:br>
            <a:r>
              <a:rPr lang="de-DE" b="0" dirty="0" err="1" smtClean="0"/>
              <a:t>Questions</a:t>
            </a:r>
            <a:r>
              <a:rPr lang="de-DE" b="0" dirty="0" smtClean="0"/>
              <a:t>?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06628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Georg Stubenrauch</a:t>
            </a:r>
            <a:endParaRPr lang="en-GB" dirty="0"/>
          </a:p>
        </p:txBody>
      </p:sp>
      <p:sp>
        <p:nvSpPr>
          <p:cNvPr id="11" name="Inhaltsplatzhalter 13"/>
          <p:cNvSpPr txBox="1">
            <a:spLocks/>
          </p:cNvSpPr>
          <p:nvPr/>
        </p:nvSpPr>
        <p:spPr>
          <a:xfrm>
            <a:off x="4632751" y="3303704"/>
            <a:ext cx="6244239" cy="3208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Skills:</a:t>
            </a:r>
          </a:p>
          <a:p>
            <a:pPr lvl="1"/>
            <a:r>
              <a:rPr lang="de-DE" dirty="0" smtClean="0"/>
              <a:t>JavaScript</a:t>
            </a:r>
          </a:p>
          <a:p>
            <a:pPr lvl="1"/>
            <a:r>
              <a:rPr lang="de-DE" dirty="0" err="1" smtClean="0"/>
              <a:t>jQuery</a:t>
            </a:r>
            <a:r>
              <a:rPr lang="de-DE" dirty="0" smtClean="0"/>
              <a:t> UI</a:t>
            </a:r>
          </a:p>
          <a:p>
            <a:pPr lvl="1"/>
            <a:r>
              <a:rPr lang="de-DE" dirty="0" err="1" smtClean="0"/>
              <a:t>OpenLayers</a:t>
            </a:r>
            <a:r>
              <a:rPr lang="de-DE" dirty="0" smtClean="0"/>
              <a:t> v2</a:t>
            </a:r>
          </a:p>
          <a:p>
            <a:pPr lvl="1"/>
            <a:r>
              <a:rPr lang="de-DE" dirty="0" err="1" smtClean="0"/>
              <a:t>GeoServer</a:t>
            </a:r>
            <a:endParaRPr lang="de-DE" dirty="0" smtClean="0"/>
          </a:p>
          <a:p>
            <a:r>
              <a:rPr lang="de-DE" dirty="0" err="1" smtClean="0"/>
              <a:t>B.Sc</a:t>
            </a:r>
            <a:r>
              <a:rPr lang="de-DE" dirty="0" smtClean="0"/>
              <a:t>. Geoinformationsmanagement</a:t>
            </a:r>
          </a:p>
          <a:p>
            <a:pPr lvl="1"/>
            <a:endParaRPr lang="de-DE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4632751" y="2842039"/>
            <a:ext cx="46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Spatial</a:t>
            </a:r>
            <a:r>
              <a:rPr lang="de-DE" sz="2400" dirty="0"/>
              <a:t> Analysis </a:t>
            </a:r>
            <a:r>
              <a:rPr lang="de-DE" sz="2400" dirty="0" smtClean="0"/>
              <a:t>Engineer</a:t>
            </a:r>
            <a:endParaRPr lang="en-GB" sz="24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7" y="2701421"/>
            <a:ext cx="3316425" cy="33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Rajesh</a:t>
            </a:r>
            <a:r>
              <a:rPr lang="de-DE" dirty="0"/>
              <a:t> </a:t>
            </a:r>
            <a:r>
              <a:rPr lang="de-DE" dirty="0" err="1"/>
              <a:t>Mahalingam</a:t>
            </a:r>
            <a:endParaRPr lang="en-GB" dirty="0"/>
          </a:p>
        </p:txBody>
      </p:sp>
      <p:sp>
        <p:nvSpPr>
          <p:cNvPr id="11" name="Inhaltsplatzhalter 13"/>
          <p:cNvSpPr txBox="1">
            <a:spLocks/>
          </p:cNvSpPr>
          <p:nvPr/>
        </p:nvSpPr>
        <p:spPr>
          <a:xfrm>
            <a:off x="4632751" y="3303704"/>
            <a:ext cx="6244239" cy="3208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Skills:</a:t>
            </a:r>
          </a:p>
          <a:p>
            <a:pPr lvl="1"/>
            <a:r>
              <a:rPr lang="de-DE" dirty="0" err="1" smtClean="0"/>
              <a:t>leaflet</a:t>
            </a:r>
            <a:endParaRPr lang="de-DE" dirty="0" smtClean="0"/>
          </a:p>
          <a:p>
            <a:pPr lvl="1"/>
            <a:r>
              <a:rPr lang="de-DE" dirty="0" smtClean="0"/>
              <a:t>HTML5</a:t>
            </a:r>
          </a:p>
          <a:p>
            <a:pPr lvl="1"/>
            <a:r>
              <a:rPr lang="de-DE" dirty="0" smtClean="0"/>
              <a:t>JavaScript</a:t>
            </a:r>
          </a:p>
          <a:p>
            <a:pPr lvl="1"/>
            <a:r>
              <a:rPr lang="de-DE" dirty="0" smtClean="0"/>
              <a:t>Java</a:t>
            </a:r>
          </a:p>
          <a:p>
            <a:pPr lvl="1"/>
            <a:r>
              <a:rPr lang="de-DE" dirty="0" smtClean="0"/>
              <a:t>Geoinformation Systems</a:t>
            </a:r>
          </a:p>
          <a:p>
            <a:r>
              <a:rPr lang="de-DE" dirty="0" err="1" smtClean="0"/>
              <a:t>B.Tech</a:t>
            </a:r>
            <a:r>
              <a:rPr lang="de-DE" dirty="0" smtClean="0"/>
              <a:t>. Geotechnology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Geoinformatics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4632751" y="2842039"/>
            <a:ext cx="46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Software Developer</a:t>
            </a:r>
            <a:endParaRPr lang="en-GB" sz="24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7" y="2701421"/>
            <a:ext cx="3316425" cy="33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2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Mohammed </a:t>
            </a:r>
            <a:r>
              <a:rPr lang="de-DE" dirty="0" err="1"/>
              <a:t>Kamrul</a:t>
            </a:r>
            <a:r>
              <a:rPr lang="de-DE" dirty="0"/>
              <a:t> </a:t>
            </a:r>
            <a:r>
              <a:rPr lang="de-DE" dirty="0" err="1"/>
              <a:t>Ahsan</a:t>
            </a:r>
            <a:endParaRPr lang="en-GB" dirty="0"/>
          </a:p>
        </p:txBody>
      </p:sp>
      <p:sp>
        <p:nvSpPr>
          <p:cNvPr id="11" name="Inhaltsplatzhalter 13"/>
          <p:cNvSpPr txBox="1">
            <a:spLocks/>
          </p:cNvSpPr>
          <p:nvPr/>
        </p:nvSpPr>
        <p:spPr>
          <a:xfrm>
            <a:off x="4632751" y="3303704"/>
            <a:ext cx="6244239" cy="3208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Skills:</a:t>
            </a:r>
          </a:p>
          <a:p>
            <a:pPr lvl="1"/>
            <a:r>
              <a:rPr lang="de-DE" dirty="0" smtClean="0"/>
              <a:t>HTML5</a:t>
            </a:r>
          </a:p>
          <a:p>
            <a:pPr lvl="1"/>
            <a:r>
              <a:rPr lang="de-DE" dirty="0" smtClean="0"/>
              <a:t>CSS</a:t>
            </a:r>
          </a:p>
          <a:p>
            <a:pPr lvl="1"/>
            <a:r>
              <a:rPr lang="de-DE" dirty="0" smtClean="0"/>
              <a:t>JavaScript</a:t>
            </a:r>
          </a:p>
          <a:p>
            <a:pPr lvl="1"/>
            <a:r>
              <a:rPr lang="de-DE" dirty="0" smtClean="0"/>
              <a:t>Geoinformation Systems</a:t>
            </a:r>
          </a:p>
          <a:p>
            <a:r>
              <a:rPr lang="de-DE" dirty="0" err="1" smtClean="0"/>
              <a:t>B.Sc</a:t>
            </a:r>
            <a:r>
              <a:rPr lang="de-DE" dirty="0" smtClean="0"/>
              <a:t>. </a:t>
            </a:r>
            <a:r>
              <a:rPr lang="de-DE" dirty="0" err="1" smtClean="0"/>
              <a:t>Electrical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Electronic Engineering (EEE)</a:t>
            </a:r>
          </a:p>
          <a:p>
            <a:pPr lvl="1"/>
            <a:endParaRPr lang="de-DE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4632751" y="2842039"/>
            <a:ext cx="46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Software Developer</a:t>
            </a:r>
            <a:endParaRPr lang="en-GB" sz="24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7" y="2701421"/>
            <a:ext cx="3316425" cy="33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1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Sebastian Lemstra</a:t>
            </a:r>
            <a:endParaRPr lang="en-GB" dirty="0"/>
          </a:p>
        </p:txBody>
      </p:sp>
      <p:sp>
        <p:nvSpPr>
          <p:cNvPr id="11" name="Inhaltsplatzhalter 13"/>
          <p:cNvSpPr txBox="1">
            <a:spLocks/>
          </p:cNvSpPr>
          <p:nvPr/>
        </p:nvSpPr>
        <p:spPr>
          <a:xfrm>
            <a:off x="4632751" y="3303704"/>
            <a:ext cx="6244239" cy="3208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Skills:</a:t>
            </a:r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(Geo-) Data, </a:t>
            </a:r>
            <a:r>
              <a:rPr lang="de-DE" dirty="0" err="1" smtClean="0"/>
              <a:t>Cartography</a:t>
            </a:r>
            <a:endParaRPr lang="de-DE" dirty="0" smtClean="0"/>
          </a:p>
          <a:p>
            <a:pPr lvl="1"/>
            <a:r>
              <a:rPr lang="de-DE" dirty="0" smtClean="0"/>
              <a:t>Webdesign</a:t>
            </a:r>
          </a:p>
          <a:p>
            <a:pPr lvl="1"/>
            <a:r>
              <a:rPr lang="de-DE" dirty="0" smtClean="0"/>
              <a:t>Geoinformation Systems</a:t>
            </a:r>
          </a:p>
          <a:p>
            <a:pPr lvl="1"/>
            <a:r>
              <a:rPr lang="de-DE" dirty="0" smtClean="0"/>
              <a:t>Project Management</a:t>
            </a:r>
          </a:p>
          <a:p>
            <a:r>
              <a:rPr lang="de-DE" dirty="0" err="1" smtClean="0"/>
              <a:t>B.Sc</a:t>
            </a:r>
            <a:r>
              <a:rPr lang="de-DE" dirty="0" smtClean="0"/>
              <a:t>. </a:t>
            </a:r>
            <a:r>
              <a:rPr lang="de-DE" dirty="0" err="1" smtClean="0"/>
              <a:t>Cartography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Geomatics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4632751" y="2842039"/>
            <a:ext cx="464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Project Management</a:t>
            </a:r>
            <a:endParaRPr lang="en-GB" sz="24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7" y="2701421"/>
            <a:ext cx="3316425" cy="33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Radon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317839" y="2671481"/>
            <a:ext cx="5194583" cy="3638764"/>
          </a:xfrm>
        </p:spPr>
        <p:txBody>
          <a:bodyPr anchor="t"/>
          <a:lstStyle/>
          <a:p>
            <a:r>
              <a:rPr lang="de-DE" dirty="0" smtClean="0"/>
              <a:t>Properties</a:t>
            </a:r>
          </a:p>
          <a:p>
            <a:pPr lvl="1"/>
            <a:r>
              <a:rPr lang="de-DE" dirty="0" err="1" smtClean="0"/>
              <a:t>Colourless</a:t>
            </a:r>
            <a:endParaRPr lang="de-DE" dirty="0" smtClean="0"/>
          </a:p>
          <a:p>
            <a:pPr lvl="1"/>
            <a:r>
              <a:rPr lang="de-DE" dirty="0" err="1" smtClean="0"/>
              <a:t>Odorless</a:t>
            </a:r>
            <a:endParaRPr lang="de-DE" dirty="0" smtClean="0"/>
          </a:p>
          <a:p>
            <a:pPr lvl="1"/>
            <a:r>
              <a:rPr lang="de-DE" dirty="0" err="1" smtClean="0"/>
              <a:t>Tasteless</a:t>
            </a:r>
            <a:endParaRPr lang="de-DE" dirty="0" smtClean="0"/>
          </a:p>
          <a:p>
            <a:pPr lvl="1"/>
            <a:r>
              <a:rPr lang="de-DE" dirty="0" err="1" smtClean="0"/>
              <a:t>Chemically</a:t>
            </a:r>
            <a:r>
              <a:rPr lang="de-DE" dirty="0" smtClean="0"/>
              <a:t> inert </a:t>
            </a:r>
            <a:r>
              <a:rPr lang="de-DE" dirty="0" err="1" smtClean="0"/>
              <a:t>radioactive</a:t>
            </a:r>
            <a:r>
              <a:rPr lang="de-DE" dirty="0" smtClean="0"/>
              <a:t> gas</a:t>
            </a:r>
            <a:endParaRPr lang="de-DE" dirty="0"/>
          </a:p>
          <a:p>
            <a:r>
              <a:rPr lang="de-DE" dirty="0" err="1" smtClean="0"/>
              <a:t>Sources</a:t>
            </a:r>
            <a:endParaRPr lang="de-DE" dirty="0" smtClean="0"/>
          </a:p>
          <a:p>
            <a:pPr lvl="1"/>
            <a:r>
              <a:rPr lang="de-DE" dirty="0" smtClean="0"/>
              <a:t>Natural </a:t>
            </a:r>
            <a:r>
              <a:rPr lang="de-DE" dirty="0" err="1" smtClean="0"/>
              <a:t>radioactive</a:t>
            </a:r>
            <a:r>
              <a:rPr lang="de-DE" dirty="0" smtClean="0"/>
              <a:t> </a:t>
            </a:r>
            <a:r>
              <a:rPr lang="de-DE" dirty="0" err="1" smtClean="0"/>
              <a:t>decay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uranium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Plumbum</a:t>
            </a:r>
          </a:p>
        </p:txBody>
      </p:sp>
      <p:pic>
        <p:nvPicPr>
          <p:cNvPr id="5" name="Picture 2" descr="C:\Users\rajesh\Desktop\Rad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39" b="87194" l="14480" r="870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561282"/>
            <a:ext cx="3267058" cy="29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057835" y="2671481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Rn</a:t>
            </a:r>
            <a:endParaRPr lang="en-GB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3266067" y="2671481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86</a:t>
            </a:r>
            <a:endParaRPr lang="en-GB" sz="2800" dirty="0"/>
          </a:p>
        </p:txBody>
      </p:sp>
      <p:sp>
        <p:nvSpPr>
          <p:cNvPr id="8" name="Textfeld 7"/>
          <p:cNvSpPr txBox="1"/>
          <p:nvPr/>
        </p:nvSpPr>
        <p:spPr>
          <a:xfrm>
            <a:off x="3278891" y="309161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222</a:t>
            </a:r>
            <a:endParaRPr lang="en-GB" dirty="0"/>
          </a:p>
        </p:txBody>
      </p:sp>
      <p:sp>
        <p:nvSpPr>
          <p:cNvPr id="9" name="Textfeld 8"/>
          <p:cNvSpPr txBox="1"/>
          <p:nvPr/>
        </p:nvSpPr>
        <p:spPr>
          <a:xfrm>
            <a:off x="1706553" y="5131956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Radon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4386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Radiation </a:t>
            </a:r>
            <a:r>
              <a:rPr lang="de-DE" dirty="0" err="1" smtClean="0"/>
              <a:t>exposure</a:t>
            </a:r>
            <a:endParaRPr lang="de-DE" dirty="0"/>
          </a:p>
        </p:txBody>
      </p:sp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754075"/>
              </p:ext>
            </p:extLst>
          </p:nvPr>
        </p:nvGraphicFramePr>
        <p:xfrm>
          <a:off x="0" y="2216102"/>
          <a:ext cx="11752730" cy="4641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6654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Zitierfähig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Zitierfähig</Template>
  <TotalTime>0</TotalTime>
  <Words>1243</Words>
  <Application>Microsoft Office PowerPoint</Application>
  <PresentationFormat>Breitbild</PresentationFormat>
  <Paragraphs>390</Paragraphs>
  <Slides>31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Calibri</vt:lpstr>
      <vt:lpstr>Cambria Math</vt:lpstr>
      <vt:lpstr>Century Gothic</vt:lpstr>
      <vt:lpstr>Wingdings</vt:lpstr>
      <vt:lpstr>Wingdings 2</vt:lpstr>
      <vt:lpstr>Zitierfähig</vt:lpstr>
      <vt:lpstr>Visualization of radon measurements</vt:lpstr>
      <vt:lpstr>Agenda</vt:lpstr>
      <vt:lpstr>The Team</vt:lpstr>
      <vt:lpstr>Georg Stubenrauch</vt:lpstr>
      <vt:lpstr>Rajesh Mahalingam</vt:lpstr>
      <vt:lpstr>Mohammed Kamrul Ahsan</vt:lpstr>
      <vt:lpstr>Sebastian Lemstra</vt:lpstr>
      <vt:lpstr>Radon</vt:lpstr>
      <vt:lpstr>Radiation exposure</vt:lpstr>
      <vt:lpstr>Radiation units</vt:lpstr>
      <vt:lpstr>Measuring Radiation</vt:lpstr>
      <vt:lpstr>Occurence</vt:lpstr>
      <vt:lpstr>Health effects</vt:lpstr>
      <vt:lpstr>System requirements</vt:lpstr>
      <vt:lpstr>System architecture</vt:lpstr>
      <vt:lpstr>Data</vt:lpstr>
      <vt:lpstr>Mockup of GUI - Overview</vt:lpstr>
      <vt:lpstr>Mockup of GUI - Overview</vt:lpstr>
      <vt:lpstr>Mockup of GUI - The Menu</vt:lpstr>
      <vt:lpstr>Open Source Licensing Models</vt:lpstr>
      <vt:lpstr>BSD-Style License</vt:lpstr>
      <vt:lpstr>GNU – General Public License</vt:lpstr>
      <vt:lpstr>Licensing: the force behind open source</vt:lpstr>
      <vt:lpstr>Prominent open source programs</vt:lpstr>
      <vt:lpstr>Prominent open source vendors</vt:lpstr>
      <vt:lpstr>Who uses open source software</vt:lpstr>
      <vt:lpstr>Chosen license</vt:lpstr>
      <vt:lpstr>Used libraries and languages</vt:lpstr>
      <vt:lpstr>Project Plan</vt:lpstr>
      <vt:lpstr>References</vt:lpstr>
      <vt:lpstr>Thank you for your attention!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Georg Stubenrauch</dc:creator>
  <cp:lastModifiedBy>Sebastian Alienus</cp:lastModifiedBy>
  <cp:revision>67</cp:revision>
  <dcterms:created xsi:type="dcterms:W3CDTF">2015-11-17T14:32:41Z</dcterms:created>
  <dcterms:modified xsi:type="dcterms:W3CDTF">2015-12-24T14:01:32Z</dcterms:modified>
</cp:coreProperties>
</file>